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40"/>
  </p:notesMasterIdLst>
  <p:handoutMasterIdLst>
    <p:handoutMasterId r:id="rId41"/>
  </p:handoutMasterIdLst>
  <p:sldIdLst>
    <p:sldId id="603" r:id="rId6"/>
    <p:sldId id="2618" r:id="rId7"/>
    <p:sldId id="2147483507" r:id="rId8"/>
    <p:sldId id="2147483502" r:id="rId9"/>
    <p:sldId id="2147483483" r:id="rId10"/>
    <p:sldId id="2500" r:id="rId11"/>
    <p:sldId id="2147483480" r:id="rId12"/>
    <p:sldId id="2147483503" r:id="rId13"/>
    <p:sldId id="2146847786" r:id="rId14"/>
    <p:sldId id="2147483504" r:id="rId15"/>
    <p:sldId id="2147483487" r:id="rId16"/>
    <p:sldId id="2147483488" r:id="rId17"/>
    <p:sldId id="2147483484" r:id="rId18"/>
    <p:sldId id="2147483501" r:id="rId19"/>
    <p:sldId id="2147483485" r:id="rId20"/>
    <p:sldId id="2147483263" r:id="rId21"/>
    <p:sldId id="2147483500" r:id="rId22"/>
    <p:sldId id="2147483486" r:id="rId23"/>
    <p:sldId id="2147483489" r:id="rId24"/>
    <p:sldId id="2146847622" r:id="rId25"/>
    <p:sldId id="2146847869" r:id="rId26"/>
    <p:sldId id="2147483492" r:id="rId27"/>
    <p:sldId id="2147483493" r:id="rId28"/>
    <p:sldId id="2147483494" r:id="rId29"/>
    <p:sldId id="2147483495" r:id="rId30"/>
    <p:sldId id="2147483496" r:id="rId31"/>
    <p:sldId id="2147483497" r:id="rId32"/>
    <p:sldId id="2147483498" r:id="rId33"/>
    <p:sldId id="2147483499" r:id="rId34"/>
    <p:sldId id="2516" r:id="rId35"/>
    <p:sldId id="2515" r:id="rId36"/>
    <p:sldId id="2147483506" r:id="rId37"/>
    <p:sldId id="582" r:id="rId38"/>
    <p:sldId id="2419" r:id="rId39"/>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221815"/>
    <a:srgbClr val="FFFF00"/>
    <a:srgbClr val="1D1D1A"/>
    <a:srgbClr val="595757"/>
    <a:srgbClr val="91A2BF"/>
    <a:srgbClr val="E4EBEA"/>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6" autoAdjust="0"/>
    <p:restoredTop sz="96291" autoAdjust="0"/>
  </p:normalViewPr>
  <p:slideViewPr>
    <p:cSldViewPr snapToGrid="0" snapToObjects="1">
      <p:cViewPr varScale="1">
        <p:scale>
          <a:sx n="122" d="100"/>
          <a:sy n="122"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7/2/25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30</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14707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11</a:t>
            </a:fld>
            <a:endParaRPr kumimoji="1" lang="zh-CN" altLang="en-US"/>
          </a:p>
        </p:txBody>
      </p:sp>
    </p:spTree>
    <p:extLst>
      <p:ext uri="{BB962C8B-B14F-4D97-AF65-F5344CB8AC3E}">
        <p14:creationId xmlns:p14="http://schemas.microsoft.com/office/powerpoint/2010/main" val="295539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16</a:t>
            </a:fld>
            <a:endParaRPr lang="zh-CN" altLang="en-US"/>
          </a:p>
        </p:txBody>
      </p:sp>
    </p:spTree>
    <p:extLst>
      <p:ext uri="{BB962C8B-B14F-4D97-AF65-F5344CB8AC3E}">
        <p14:creationId xmlns:p14="http://schemas.microsoft.com/office/powerpoint/2010/main" val="3084315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81E48D-7DEE-42BB-9CCD-BCDC47BA74A6}" type="slidenum">
              <a:rPr lang="zh-CN" altLang="en-US" smtClean="0"/>
              <a:t>17</a:t>
            </a:fld>
            <a:endParaRPr lang="zh-CN" altLang="en-US"/>
          </a:p>
        </p:txBody>
      </p:sp>
    </p:spTree>
    <p:extLst>
      <p:ext uri="{BB962C8B-B14F-4D97-AF65-F5344CB8AC3E}">
        <p14:creationId xmlns:p14="http://schemas.microsoft.com/office/powerpoint/2010/main" val="2747818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18</a:t>
            </a:fld>
            <a:endParaRPr kumimoji="1" lang="zh-CN" altLang="en-US"/>
          </a:p>
        </p:txBody>
      </p:sp>
    </p:spTree>
    <p:extLst>
      <p:ext uri="{BB962C8B-B14F-4D97-AF65-F5344CB8AC3E}">
        <p14:creationId xmlns:p14="http://schemas.microsoft.com/office/powerpoint/2010/main" val="327577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19</a:t>
            </a:fld>
            <a:endParaRPr lang="zh-CN" altLang="en-US"/>
          </a:p>
        </p:txBody>
      </p:sp>
    </p:spTree>
    <p:extLst>
      <p:ext uri="{BB962C8B-B14F-4D97-AF65-F5344CB8AC3E}">
        <p14:creationId xmlns:p14="http://schemas.microsoft.com/office/powerpoint/2010/main" val="1211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算力集中的优势：</a:t>
            </a:r>
            <a:endParaRPr lang="en-US" altLang="zh-CN" dirty="0"/>
          </a:p>
          <a:p>
            <a:r>
              <a:rPr lang="en-US" altLang="zh-CN" dirty="0"/>
              <a:t>1</a:t>
            </a:r>
            <a:r>
              <a:rPr lang="zh-CN" altLang="en-US" dirty="0"/>
              <a:t>、提供更灵活的服务：更方便的接入、更灵活的部署和配置、更多的服务粒度和等级；</a:t>
            </a:r>
            <a:endParaRPr lang="en-US" altLang="zh-CN" dirty="0"/>
          </a:p>
          <a:p>
            <a:r>
              <a:rPr lang="en-US" altLang="zh-CN" dirty="0"/>
              <a:t>2</a:t>
            </a:r>
            <a:r>
              <a:rPr lang="zh-CN" altLang="en-US" dirty="0"/>
              <a:t>、服务提供商的便利：更容易地变更和改进服务，加速应用的</a:t>
            </a:r>
            <a:r>
              <a:rPr lang="en-US" altLang="zh-CN" dirty="0"/>
              <a:t>TTM</a:t>
            </a:r>
            <a:r>
              <a:rPr lang="zh-CN" altLang="en-US" dirty="0"/>
              <a:t>迭代；</a:t>
            </a:r>
            <a:endParaRPr lang="en-US" altLang="zh-CN" dirty="0"/>
          </a:p>
          <a:p>
            <a:r>
              <a:rPr lang="en-US" altLang="zh-CN" dirty="0"/>
              <a:t>3</a:t>
            </a:r>
            <a:r>
              <a:rPr lang="zh-CN" altLang="en-US" dirty="0"/>
              <a:t>、快速引入硬件创新：各种新型的</a:t>
            </a:r>
            <a:r>
              <a:rPr lang="en-US" altLang="zh-CN" dirty="0"/>
              <a:t>DSA</a:t>
            </a:r>
            <a:r>
              <a:rPr lang="zh-CN" altLang="en-US" dirty="0"/>
              <a:t>硬件加速器可以快速地被封装在明确定义好的接口和</a:t>
            </a:r>
            <a:r>
              <a:rPr lang="en-US" altLang="zh-CN" dirty="0"/>
              <a:t>API</a:t>
            </a:r>
            <a:r>
              <a:rPr lang="zh-CN" altLang="en-US" dirty="0"/>
              <a:t>之下；</a:t>
            </a:r>
            <a:endParaRPr lang="en-US" altLang="zh-CN" dirty="0"/>
          </a:p>
          <a:p>
            <a:r>
              <a:rPr lang="en-US" altLang="zh-CN" dirty="0"/>
              <a:t>4</a:t>
            </a:r>
            <a:r>
              <a:rPr lang="zh-CN" altLang="en-US" dirty="0"/>
              <a:t>、超大规模集约效应：提升资源利用率，降低应用服务的单位用户运行成本；</a:t>
            </a:r>
            <a:endParaRPr lang="en-US" altLang="zh-CN" dirty="0"/>
          </a:p>
          <a:p>
            <a:r>
              <a:rPr lang="en-US" altLang="zh-CN" dirty="0"/>
              <a:t>5</a:t>
            </a:r>
            <a:r>
              <a:rPr lang="zh-CN" altLang="en-US" dirty="0"/>
              <a:t>、统一有力的实体控制：更好地管理服务器和存储设备，确保服务等级</a:t>
            </a:r>
            <a:r>
              <a:rPr lang="en-US" altLang="zh-CN" dirty="0"/>
              <a:t>SLA</a:t>
            </a:r>
            <a:r>
              <a:rPr lang="zh-CN" altLang="en-US" dirty="0"/>
              <a:t>；</a:t>
            </a:r>
            <a:endParaRPr lang="en-US" altLang="zh-CN" dirty="0"/>
          </a:p>
          <a:p>
            <a:r>
              <a:rPr lang="en-US" altLang="zh-CN" dirty="0"/>
              <a:t>6</a:t>
            </a:r>
            <a:r>
              <a:rPr lang="zh-CN" altLang="en-US" dirty="0"/>
              <a:t>、信创</a:t>
            </a:r>
            <a:r>
              <a:rPr lang="en-US" altLang="zh-CN" dirty="0"/>
              <a:t>&amp;</a:t>
            </a:r>
            <a:r>
              <a:rPr lang="zh-CN" altLang="en-US" dirty="0"/>
              <a:t>安可的优势：信息技术应用创新的便利性，安全可信的坚韧性。</a:t>
            </a:r>
          </a:p>
        </p:txBody>
      </p:sp>
      <p:sp>
        <p:nvSpPr>
          <p:cNvPr id="4" name="灯片编号占位符 3"/>
          <p:cNvSpPr>
            <a:spLocks noGrp="1"/>
          </p:cNvSpPr>
          <p:nvPr>
            <p:ph type="sldNum" sz="quarter" idx="10"/>
          </p:nvPr>
        </p:nvSpPr>
        <p:spPr/>
        <p:txBody>
          <a:bodyPr/>
          <a:lstStyle/>
          <a:p>
            <a:fld id="{5F81E48D-7DEE-42BB-9CCD-BCDC47BA74A6}" type="slidenum">
              <a:rPr lang="zh-CN" altLang="en-US" smtClean="0"/>
              <a:t>20</a:t>
            </a:fld>
            <a:endParaRPr lang="zh-CN" altLang="en-US"/>
          </a:p>
        </p:txBody>
      </p:sp>
    </p:spTree>
    <p:extLst>
      <p:ext uri="{BB962C8B-B14F-4D97-AF65-F5344CB8AC3E}">
        <p14:creationId xmlns:p14="http://schemas.microsoft.com/office/powerpoint/2010/main" val="1654445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5"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gi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henzomi12/AIInfra" TargetMode="External"/><Relationship Id="rId2" Type="http://schemas.openxmlformats.org/officeDocument/2006/relationships/hyperlink" Target="https://zhuanlan.zhihu.com/p/68367151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pu-comparison.com/hisilicon-kirin-9000/" TargetMode="Externa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Zetta-" TargetMode="External"/><Relationship Id="rId3" Type="http://schemas.openxmlformats.org/officeDocument/2006/relationships/hyperlink" Target="https://en.wikipedia.org/wiki/Mega-" TargetMode="External"/><Relationship Id="rId7" Type="http://schemas.openxmlformats.org/officeDocument/2006/relationships/hyperlink" Target="https://en.wikipedia.org/wiki/Exa-" TargetMode="External"/><Relationship Id="rId2" Type="http://schemas.openxmlformats.org/officeDocument/2006/relationships/hyperlink" Target="https://en.wikipedia.org/wiki/Kilo-" TargetMode="External"/><Relationship Id="rId1" Type="http://schemas.openxmlformats.org/officeDocument/2006/relationships/slideLayout" Target="../slideLayouts/slideLayout2.xml"/><Relationship Id="rId6" Type="http://schemas.openxmlformats.org/officeDocument/2006/relationships/hyperlink" Target="https://en.wikipedia.org/wiki/Peta-" TargetMode="External"/><Relationship Id="rId5" Type="http://schemas.openxmlformats.org/officeDocument/2006/relationships/hyperlink" Target="https://en.wikipedia.org/wiki/Tera-" TargetMode="External"/><Relationship Id="rId4" Type="http://schemas.openxmlformats.org/officeDocument/2006/relationships/hyperlink" Target="https://en.wikipedia.org/wiki/Giga-" TargetMode="External"/><Relationship Id="rId9" Type="http://schemas.openxmlformats.org/officeDocument/2006/relationships/hyperlink" Target="https://en.wikipedia.org/wiki/Yott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44A48BC-7C59-F3F0-2FAE-0BD74A8497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113888" y="1438921"/>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chemeClr val="tx2"/>
                </a:solidFill>
                <a:latin typeface="ACGN-MiaoGB-Flash" panose="02020300000000000000" pitchFamily="18" charset="-122"/>
                <a:ea typeface="ACGN-MiaoGB-Flash" panose="02020300000000000000" pitchFamily="18" charset="-122"/>
              </a:rPr>
              <a:t>ZOMI</a:t>
            </a:r>
            <a:endParaRPr lang="zh-CN" altLang="en-US" sz="54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0488" y="1607952"/>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高性能计算</a:t>
            </a:r>
            <a:r>
              <a:rPr lang="en-US" altLang="zh-CN" sz="9600" dirty="0">
                <a:solidFill>
                  <a:schemeClr val="tx2"/>
                </a:solidFill>
                <a:latin typeface="Lexend" pitchFamily="2" charset="0"/>
                <a:cs typeface="Futura-Medium" panose="020B0602020204020303" pitchFamily="34" charset="-79"/>
              </a:rPr>
              <a:t>HPC</a:t>
            </a:r>
          </a:p>
          <a:p>
            <a:pPr marL="50800" algn="ctr">
              <a:buClr>
                <a:srgbClr val="C00000"/>
              </a:buClr>
            </a:pPr>
            <a:r>
              <a:rPr lang="zh-CN" altLang="en-US" sz="9600" dirty="0">
                <a:solidFill>
                  <a:schemeClr val="tx2"/>
                </a:solidFill>
                <a:latin typeface="Lexend" pitchFamily="2" charset="0"/>
                <a:cs typeface="Futura-Medium" panose="020B0602020204020303" pitchFamily="34" charset="-79"/>
              </a:rPr>
              <a:t>定义</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E596AD-CEA1-2876-D69E-7D1AA785069C}"/>
              </a:ext>
            </a:extLst>
          </p:cNvPr>
          <p:cNvSpPr>
            <a:spLocks noGrp="1"/>
          </p:cNvSpPr>
          <p:nvPr>
            <p:ph type="title"/>
          </p:nvPr>
        </p:nvSpPr>
        <p:spPr>
          <a:xfrm>
            <a:off x="623635" y="522789"/>
            <a:ext cx="10963473" cy="589190"/>
          </a:xfrm>
        </p:spPr>
        <p:txBody>
          <a:bodyPr/>
          <a:lstStyle/>
          <a:p>
            <a:r>
              <a:rPr lang="zh-CN" altLang="en-US" dirty="0"/>
              <a:t>算力规模</a:t>
            </a:r>
          </a:p>
        </p:txBody>
      </p:sp>
      <p:sp>
        <p:nvSpPr>
          <p:cNvPr id="5" name="内容占位符 4">
            <a:extLst>
              <a:ext uri="{FF2B5EF4-FFF2-40B4-BE49-F238E27FC236}">
                <a16:creationId xmlns:a16="http://schemas.microsoft.com/office/drawing/2014/main" id="{4F0DE4B3-BE35-FAB7-955D-0A607ED81658}"/>
              </a:ext>
            </a:extLst>
          </p:cNvPr>
          <p:cNvSpPr>
            <a:spLocks noGrp="1"/>
          </p:cNvSpPr>
          <p:nvPr>
            <p:ph sz="half" idx="1"/>
          </p:nvPr>
        </p:nvSpPr>
        <p:spPr>
          <a:xfrm>
            <a:off x="623635" y="1246909"/>
            <a:ext cx="10963473" cy="5108171"/>
          </a:xfrm>
        </p:spPr>
        <p:txBody>
          <a:bodyPr/>
          <a:lstStyle/>
          <a:p>
            <a:r>
              <a:rPr lang="en-US" altLang="zh-CN" sz="1800" dirty="0"/>
              <a:t>1961</a:t>
            </a:r>
            <a:r>
              <a:rPr lang="zh-CN" altLang="en-US" sz="1800" dirty="0"/>
              <a:t>年，</a:t>
            </a:r>
            <a:r>
              <a:rPr lang="en-US" altLang="zh-CN" sz="1800" dirty="0"/>
              <a:t>AI</a:t>
            </a:r>
            <a:r>
              <a:rPr lang="zh-CN" altLang="en-US" sz="1800" dirty="0"/>
              <a:t>之父 </a:t>
            </a:r>
            <a:r>
              <a:rPr lang="en-US" altLang="zh-CN" sz="1800" dirty="0"/>
              <a:t>John McCarthy </a:t>
            </a:r>
            <a:r>
              <a:rPr lang="zh-CN" altLang="en-US" sz="1800" dirty="0"/>
              <a:t>提出：</a:t>
            </a:r>
            <a:r>
              <a:rPr lang="en-US" altLang="zh-CN" sz="1800" dirty="0"/>
              <a:t>“</a:t>
            </a:r>
            <a:r>
              <a:rPr lang="zh-CN" altLang="en-US" sz="1800" dirty="0"/>
              <a:t>算力服务将成为未来的公共基础设施</a:t>
            </a:r>
            <a:r>
              <a:rPr lang="en-US" altLang="zh-CN" sz="1800" dirty="0"/>
              <a:t>”</a:t>
            </a:r>
            <a:r>
              <a:rPr lang="zh-CN" altLang="en-US" sz="1800" dirty="0"/>
              <a:t>，同电话网络一样重要</a:t>
            </a:r>
            <a:endParaRPr lang="en-US" altLang="zh-CN" sz="1800" dirty="0"/>
          </a:p>
          <a:p>
            <a:r>
              <a:rPr lang="en-US" altLang="zh-CN" sz="1800" dirty="0"/>
              <a:t>2030</a:t>
            </a:r>
            <a:r>
              <a:rPr lang="zh-CN" altLang="en-US" sz="1800" dirty="0"/>
              <a:t>年，全球产生数据量年均复合增长</a:t>
            </a:r>
            <a:r>
              <a:rPr lang="en-US" altLang="zh-CN" sz="1800" dirty="0"/>
              <a:t>29.6%</a:t>
            </a:r>
            <a:r>
              <a:rPr lang="zh-CN" altLang="en-US" sz="1800" dirty="0"/>
              <a:t>，通用算力需求将增长</a:t>
            </a:r>
            <a:r>
              <a:rPr lang="en-US" altLang="zh-CN" sz="1800" dirty="0"/>
              <a:t>10</a:t>
            </a:r>
            <a:r>
              <a:rPr lang="zh-CN" altLang="en-US" sz="1800" dirty="0"/>
              <a:t>倍，</a:t>
            </a:r>
            <a:r>
              <a:rPr lang="en-US" altLang="zh-CN" sz="1800" dirty="0"/>
              <a:t>AI</a:t>
            </a:r>
            <a:r>
              <a:rPr lang="zh-CN" altLang="en-US" sz="1800" dirty="0"/>
              <a:t>算力需求将增长</a:t>
            </a:r>
            <a:r>
              <a:rPr lang="en-US" altLang="zh-CN" sz="1800" dirty="0"/>
              <a:t>500</a:t>
            </a:r>
            <a:r>
              <a:rPr lang="zh-CN" altLang="en-US" sz="1800" dirty="0"/>
              <a:t>倍</a:t>
            </a:r>
            <a:endParaRPr lang="en-US" altLang="zh-CN" sz="1800" dirty="0"/>
          </a:p>
        </p:txBody>
      </p:sp>
      <p:pic>
        <p:nvPicPr>
          <p:cNvPr id="6" name="图片 5">
            <a:extLst>
              <a:ext uri="{FF2B5EF4-FFF2-40B4-BE49-F238E27FC236}">
                <a16:creationId xmlns:a16="http://schemas.microsoft.com/office/drawing/2014/main" id="{A680278E-82EE-75D3-1866-4B801FA4F32D}"/>
              </a:ext>
            </a:extLst>
          </p:cNvPr>
          <p:cNvPicPr>
            <a:picLocks noChangeAspect="1"/>
          </p:cNvPicPr>
          <p:nvPr/>
        </p:nvPicPr>
        <p:blipFill>
          <a:blip r:embed="rId2"/>
          <a:stretch>
            <a:fillRect/>
          </a:stretch>
        </p:blipFill>
        <p:spPr>
          <a:xfrm>
            <a:off x="370005" y="2412252"/>
            <a:ext cx="11470731" cy="3922959"/>
          </a:xfrm>
          <a:prstGeom prst="rect">
            <a:avLst/>
          </a:prstGeom>
        </p:spPr>
      </p:pic>
    </p:spTree>
    <p:extLst>
      <p:ext uri="{BB962C8B-B14F-4D97-AF65-F5344CB8AC3E}">
        <p14:creationId xmlns:p14="http://schemas.microsoft.com/office/powerpoint/2010/main" val="162859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高性能计算</a:t>
            </a:r>
            <a:endParaRPr lang="en-US" altLang="zh-CN" dirty="0">
              <a:latin typeface="微软雅黑" panose="020B0503020204020204" pitchFamily="34" charset="-122"/>
            </a:endParaRPr>
          </a:p>
          <a:p>
            <a:r>
              <a:rPr lang="en-US" altLang="zh-CN" dirty="0">
                <a:latin typeface="微软雅黑" panose="020B0503020204020204" pitchFamily="34" charset="-122"/>
              </a:rPr>
              <a:t>HPC</a:t>
            </a:r>
          </a:p>
        </p:txBody>
      </p:sp>
    </p:spTree>
    <p:extLst>
      <p:ext uri="{BB962C8B-B14F-4D97-AF65-F5344CB8AC3E}">
        <p14:creationId xmlns:p14="http://schemas.microsoft.com/office/powerpoint/2010/main" val="864900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C24185-6D4E-2A94-59CA-C05A97B29EC9}"/>
              </a:ext>
            </a:extLst>
          </p:cNvPr>
          <p:cNvSpPr>
            <a:spLocks noGrp="1"/>
          </p:cNvSpPr>
          <p:nvPr>
            <p:ph type="title"/>
          </p:nvPr>
        </p:nvSpPr>
        <p:spPr>
          <a:xfrm>
            <a:off x="623635" y="522789"/>
            <a:ext cx="10963473" cy="589190"/>
          </a:xfrm>
        </p:spPr>
        <p:txBody>
          <a:bodyPr/>
          <a:lstStyle/>
          <a:p>
            <a:r>
              <a:rPr lang="zh-CN" altLang="en-US" dirty="0"/>
              <a:t>数值分析和并行计算</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0CB24A5-9171-6EFB-FE96-5EC3157B6160}"/>
                  </a:ext>
                </a:extLst>
              </p:cNvPr>
              <p:cNvSpPr txBox="1"/>
              <p:nvPr/>
            </p:nvSpPr>
            <p:spPr>
              <a:xfrm>
                <a:off x="5183312" y="2676417"/>
                <a:ext cx="1323824" cy="2103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7200" i="1" smtClean="0">
                              <a:latin typeface="Cambria Math" panose="02040503050406030204" pitchFamily="18" charset="0"/>
                            </a:rPr>
                          </m:ctrlPr>
                        </m:fPr>
                        <m:num>
                          <m:r>
                            <a:rPr kumimoji="1" lang="en-US" altLang="zh-CN" sz="7200" b="0" i="1" smtClean="0">
                              <a:latin typeface="Cambria Math" panose="02040503050406030204" pitchFamily="18" charset="0"/>
                            </a:rPr>
                            <m:t>𝑑𝑦</m:t>
                          </m:r>
                        </m:num>
                        <m:den>
                          <m:r>
                            <a:rPr kumimoji="1" lang="en-US" altLang="zh-CN" sz="7200" b="0" i="1" smtClean="0">
                              <a:latin typeface="Cambria Math" panose="02040503050406030204" pitchFamily="18" charset="0"/>
                            </a:rPr>
                            <m:t>𝑑𝑥</m:t>
                          </m:r>
                        </m:den>
                      </m:f>
                    </m:oMath>
                  </m:oMathPara>
                </a14:m>
                <a:endParaRPr kumimoji="1" lang="zh-CN" altLang="en-US" sz="7200" dirty="0"/>
              </a:p>
            </p:txBody>
          </p:sp>
        </mc:Choice>
        <mc:Fallback xmlns="">
          <p:sp>
            <p:nvSpPr>
              <p:cNvPr id="2" name="文本框 1">
                <a:extLst>
                  <a:ext uri="{FF2B5EF4-FFF2-40B4-BE49-F238E27FC236}">
                    <a16:creationId xmlns:a16="http://schemas.microsoft.com/office/drawing/2014/main" id="{A0CB24A5-9171-6EFB-FE96-5EC3157B6160}"/>
                  </a:ext>
                </a:extLst>
              </p:cNvPr>
              <p:cNvSpPr txBox="1">
                <a:spLocks noRot="1" noChangeAspect="1" noMove="1" noResize="1" noEditPoints="1" noAdjustHandles="1" noChangeArrowheads="1" noChangeShapeType="1" noTextEdit="1"/>
              </p:cNvSpPr>
              <p:nvPr/>
            </p:nvSpPr>
            <p:spPr>
              <a:xfrm>
                <a:off x="5183312" y="2676417"/>
                <a:ext cx="1323824" cy="2103653"/>
              </a:xfrm>
              <a:prstGeom prst="rect">
                <a:avLst/>
              </a:prstGeom>
              <a:blipFill>
                <a:blip r:embed="rId2"/>
                <a:stretch>
                  <a:fillRect l="-21905" t="-3593" r="-20000" b="-13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248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A1F5B7F-985E-A0E8-7679-04BEF8469E5C}"/>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A287478D-7C3E-E294-5408-9E906E7BD841}"/>
              </a:ext>
            </a:extLst>
          </p:cNvPr>
          <p:cNvSpPr>
            <a:spLocks noGrp="1"/>
          </p:cNvSpPr>
          <p:nvPr>
            <p:ph sz="half" idx="1"/>
          </p:nvPr>
        </p:nvSpPr>
        <p:spPr>
          <a:xfrm>
            <a:off x="623635" y="1246909"/>
            <a:ext cx="10963473" cy="5108171"/>
          </a:xfrm>
        </p:spPr>
        <p:txBody>
          <a:bodyPr/>
          <a:lstStyle/>
          <a:p>
            <a:r>
              <a:rPr lang="zh-CN" altLang="en-US" dirty="0"/>
              <a:t>很多人知道韦神 但很多人不知道的是他的研究方向是</a:t>
            </a:r>
            <a:r>
              <a:rPr lang="en" altLang="zh-CN" dirty="0"/>
              <a:t>N-S</a:t>
            </a:r>
            <a:r>
              <a:rPr lang="zh-CN" altLang="en-US" dirty="0"/>
              <a:t>方程</a:t>
            </a:r>
            <a:br>
              <a:rPr lang="zh-CN" altLang="en-US" dirty="0"/>
            </a:br>
            <a:endParaRPr lang="zh-CN" altLang="en-US" dirty="0"/>
          </a:p>
        </p:txBody>
      </p:sp>
      <p:pic>
        <p:nvPicPr>
          <p:cNvPr id="1026" name="Picture 2" descr="北大数学韦神又热搜了！随手帮6个博士解决难题：困扰4个月，韦神仅用一天_手机新浪网">
            <a:extLst>
              <a:ext uri="{FF2B5EF4-FFF2-40B4-BE49-F238E27FC236}">
                <a16:creationId xmlns:a16="http://schemas.microsoft.com/office/drawing/2014/main" id="{663BFCCC-7B05-45E7-1D80-FEFC5701D29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193461" y="1876124"/>
            <a:ext cx="7809840" cy="445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080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46E5D3C-455A-3257-4E4B-8934D6AEEFE5}"/>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45BE7D5-2904-A147-74A6-E890B683CF35}"/>
              </a:ext>
            </a:extLst>
          </p:cNvPr>
          <p:cNvSpPr>
            <a:spLocks noGrp="1"/>
          </p:cNvSpPr>
          <p:nvPr>
            <p:ph sz="half" idx="1"/>
          </p:nvPr>
        </p:nvSpPr>
        <p:spPr/>
        <p:txBody>
          <a:bodyPr/>
          <a:lstStyle/>
          <a:p>
            <a:endParaRPr lang="zh-CN" altLang="en-US"/>
          </a:p>
        </p:txBody>
      </p:sp>
      <p:pic>
        <p:nvPicPr>
          <p:cNvPr id="6" name="Picture 4" descr="牛排高赞文汇总与被坑实例分析 - 知乎专栏">
            <a:extLst>
              <a:ext uri="{FF2B5EF4-FFF2-40B4-BE49-F238E27FC236}">
                <a16:creationId xmlns:a16="http://schemas.microsoft.com/office/drawing/2014/main" id="{B7AD4744-0C96-4299-0DF8-3FEDD4706B4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2765" y="1363634"/>
            <a:ext cx="6111232" cy="499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590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8A31A5-36EA-DC7A-BD82-4E3345A74D5F}"/>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80E3486-D0E4-4433-B029-8EE8637EA020}"/>
              </a:ext>
            </a:extLst>
          </p:cNvPr>
          <p:cNvSpPr>
            <a:spLocks noGrp="1"/>
          </p:cNvSpPr>
          <p:nvPr>
            <p:ph sz="half" idx="1"/>
          </p:nvPr>
        </p:nvSpPr>
        <p:spPr/>
        <p:txBody>
          <a:bodyPr/>
          <a:lstStyle/>
          <a:p>
            <a:endParaRPr lang="zh-CN" altLang="en-US"/>
          </a:p>
        </p:txBody>
      </p:sp>
      <p:pic>
        <p:nvPicPr>
          <p:cNvPr id="2050" name="Picture 2" descr="想要沙雕表情包，请各位大佬向我砸你们的表情包吧？ - 知乎">
            <a:extLst>
              <a:ext uri="{FF2B5EF4-FFF2-40B4-BE49-F238E27FC236}">
                <a16:creationId xmlns:a16="http://schemas.microsoft.com/office/drawing/2014/main" id="{CE5A97DD-BF0C-36EC-27EF-3B24A0CBC9D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8315" y="1844728"/>
            <a:ext cx="10760131" cy="391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61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4BC09-0D39-2B8C-1E51-C610A315C463}"/>
              </a:ext>
            </a:extLst>
          </p:cNvPr>
          <p:cNvSpPr>
            <a:spLocks noGrp="1"/>
          </p:cNvSpPr>
          <p:nvPr>
            <p:ph type="title"/>
          </p:nvPr>
        </p:nvSpPr>
        <p:spPr>
          <a:xfrm>
            <a:off x="623635" y="522789"/>
            <a:ext cx="10963473" cy="589190"/>
          </a:xfrm>
        </p:spPr>
        <p:txBody>
          <a:bodyPr/>
          <a:lstStyle/>
          <a:p>
            <a:r>
              <a:rPr lang="zh-CN" altLang="en-US" dirty="0"/>
              <a:t>并发计算 </a:t>
            </a:r>
            <a:r>
              <a:rPr lang="en-US" altLang="zh-CN" dirty="0"/>
              <a:t>vs</a:t>
            </a:r>
            <a:r>
              <a:rPr lang="zh-CN" altLang="en-US" dirty="0"/>
              <a:t>并行计算</a:t>
            </a:r>
          </a:p>
        </p:txBody>
      </p:sp>
      <p:sp>
        <p:nvSpPr>
          <p:cNvPr id="8" name="内容占位符 7">
            <a:extLst>
              <a:ext uri="{FF2B5EF4-FFF2-40B4-BE49-F238E27FC236}">
                <a16:creationId xmlns:a16="http://schemas.microsoft.com/office/drawing/2014/main" id="{5FA8B51A-BED9-C367-E91E-6200C289D219}"/>
              </a:ext>
            </a:extLst>
          </p:cNvPr>
          <p:cNvSpPr>
            <a:spLocks noGrp="1"/>
          </p:cNvSpPr>
          <p:nvPr>
            <p:ph sz="half" idx="1"/>
          </p:nvPr>
        </p:nvSpPr>
        <p:spPr>
          <a:xfrm>
            <a:off x="623887" y="1246188"/>
            <a:ext cx="5040000" cy="5108575"/>
          </a:xfrm>
        </p:spPr>
        <p:txBody>
          <a:bodyPr/>
          <a:lstStyle/>
          <a:p>
            <a:r>
              <a:rPr lang="zh-CN" altLang="en-US" b="1" dirty="0">
                <a:solidFill>
                  <a:srgbClr val="66BA36"/>
                </a:solidFill>
              </a:rPr>
              <a:t>并发计算 </a:t>
            </a:r>
            <a:r>
              <a:rPr lang="en-US" altLang="zh-CN" b="1" dirty="0">
                <a:solidFill>
                  <a:srgbClr val="66BA36"/>
                </a:solidFill>
              </a:rPr>
              <a:t>Concurrent Computing</a:t>
            </a:r>
            <a:r>
              <a:rPr lang="zh-CN" altLang="en-US" b="1" dirty="0">
                <a:solidFill>
                  <a:srgbClr val="66BA36"/>
                </a:solidFill>
              </a:rPr>
              <a:t>：</a:t>
            </a:r>
            <a:endParaRPr lang="en-US" altLang="zh-CN" b="1" dirty="0">
              <a:solidFill>
                <a:srgbClr val="66BA36"/>
              </a:solidFill>
            </a:endParaRPr>
          </a:p>
          <a:p>
            <a:pPr lvl="1"/>
            <a:r>
              <a:rPr lang="zh-CN" altLang="en-US" dirty="0"/>
              <a:t>是一种程序计算形式，在系统中，至少有两个以上的计算任务在同时运作，计算结果可能同时发生。并发概念强调的是单个处理器在单位时间内完成多个任务，类似“一个人同时吃三个馒头”</a:t>
            </a:r>
          </a:p>
          <a:p>
            <a:endParaRPr lang="zh-CN" altLang="en-US" dirty="0"/>
          </a:p>
        </p:txBody>
      </p:sp>
      <p:sp>
        <p:nvSpPr>
          <p:cNvPr id="15" name="内容占位符 7">
            <a:extLst>
              <a:ext uri="{FF2B5EF4-FFF2-40B4-BE49-F238E27FC236}">
                <a16:creationId xmlns:a16="http://schemas.microsoft.com/office/drawing/2014/main" id="{C4B6267F-4E5B-D830-A8F1-5DC9F67BED6E}"/>
              </a:ext>
            </a:extLst>
          </p:cNvPr>
          <p:cNvSpPr txBox="1">
            <a:spLocks/>
          </p:cNvSpPr>
          <p:nvPr/>
        </p:nvSpPr>
        <p:spPr>
          <a:xfrm>
            <a:off x="6482992" y="1246187"/>
            <a:ext cx="5094000" cy="510857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lnSpc>
                <a:spcPct val="150000"/>
              </a:lnSpc>
            </a:pPr>
            <a:r>
              <a:rPr lang="zh-CN" altLang="en-US" b="1" dirty="0">
                <a:solidFill>
                  <a:srgbClr val="66BA36"/>
                </a:solidFill>
              </a:rPr>
              <a:t>并行计算 </a:t>
            </a:r>
            <a:r>
              <a:rPr lang="en-US" altLang="zh-CN" b="1" dirty="0">
                <a:solidFill>
                  <a:srgbClr val="66BA36"/>
                </a:solidFill>
              </a:rPr>
              <a:t>Parallel Computing</a:t>
            </a:r>
            <a:r>
              <a:rPr lang="zh-CN" altLang="en-US" b="1" dirty="0">
                <a:solidFill>
                  <a:srgbClr val="66BA36"/>
                </a:solidFill>
              </a:rPr>
              <a:t>：</a:t>
            </a:r>
            <a:endParaRPr lang="en-US" altLang="zh-CN" b="1" dirty="0">
              <a:solidFill>
                <a:srgbClr val="66BA36"/>
              </a:solidFill>
            </a:endParaRPr>
          </a:p>
          <a:p>
            <a:pPr lvl="1"/>
            <a:r>
              <a:rPr lang="zh-CN" altLang="en-US" dirty="0"/>
              <a:t>一般是指许多指令得以同时进行的计算模式。在同时进行的前提下，可以将计算的过程分解成小部分，之后以并发方式来加以解决。并行概念强调的是多个处理器同时完成多个任务。</a:t>
            </a:r>
          </a:p>
        </p:txBody>
      </p:sp>
    </p:spTree>
    <p:extLst>
      <p:ext uri="{BB962C8B-B14F-4D97-AF65-F5344CB8AC3E}">
        <p14:creationId xmlns:p14="http://schemas.microsoft.com/office/powerpoint/2010/main" val="429392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FED27-C2F8-AC49-F674-D66485133958}"/>
              </a:ext>
            </a:extLst>
          </p:cNvPr>
          <p:cNvGrpSpPr/>
          <p:nvPr/>
        </p:nvGrpSpPr>
        <p:grpSpPr>
          <a:xfrm>
            <a:off x="657545" y="595902"/>
            <a:ext cx="10510463" cy="5887092"/>
            <a:chOff x="821514" y="824949"/>
            <a:chExt cx="10224127" cy="5437140"/>
          </a:xfrm>
        </p:grpSpPr>
        <p:pic>
          <p:nvPicPr>
            <p:cNvPr id="12290" name="Picture 2" descr="Concurrency vs Parallelism">
              <a:extLst>
                <a:ext uri="{FF2B5EF4-FFF2-40B4-BE49-F238E27FC236}">
                  <a16:creationId xmlns:a16="http://schemas.microsoft.com/office/drawing/2014/main" id="{971A22A1-8DD6-8BCB-9C8A-A0C31142815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21514" y="1636946"/>
              <a:ext cx="10224127" cy="462514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44DD462-CBD8-B24D-0251-B6090F344C3B}"/>
                </a:ext>
              </a:extLst>
            </p:cNvPr>
            <p:cNvSpPr txBox="1"/>
            <p:nvPr/>
          </p:nvSpPr>
          <p:spPr>
            <a:xfrm>
              <a:off x="2897356"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endParaRPr lang="zh-CN" altLang="en-US" sz="2400" b="1" dirty="0">
                <a:solidFill>
                  <a:srgbClr val="374153"/>
                </a:solidFill>
                <a:latin typeface="Lexend" pitchFamily="2" charset="0"/>
              </a:endParaRPr>
            </a:p>
          </p:txBody>
        </p:sp>
        <p:sp>
          <p:nvSpPr>
            <p:cNvPr id="5" name="文本框 4">
              <a:extLst>
                <a:ext uri="{FF2B5EF4-FFF2-40B4-BE49-F238E27FC236}">
                  <a16:creationId xmlns:a16="http://schemas.microsoft.com/office/drawing/2014/main" id="{450E8745-D3C4-A65D-A63E-0300553A19B6}"/>
                </a:ext>
              </a:extLst>
            </p:cNvPr>
            <p:cNvSpPr txBox="1"/>
            <p:nvPr/>
          </p:nvSpPr>
          <p:spPr>
            <a:xfrm>
              <a:off x="5578704" y="1018243"/>
              <a:ext cx="2528739" cy="461665"/>
            </a:xfrm>
            <a:prstGeom prst="rect">
              <a:avLst/>
            </a:prstGeom>
            <a:noFill/>
          </p:spPr>
          <p:txBody>
            <a:bodyPr wrap="square">
              <a:spAutoFit/>
            </a:bodyPr>
            <a:lstStyle/>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sp>
          <p:nvSpPr>
            <p:cNvPr id="6" name="文本框 5">
              <a:extLst>
                <a:ext uri="{FF2B5EF4-FFF2-40B4-BE49-F238E27FC236}">
                  <a16:creationId xmlns:a16="http://schemas.microsoft.com/office/drawing/2014/main" id="{EA54C998-02FA-0E39-CEFF-0840DD03DFC2}"/>
                </a:ext>
              </a:extLst>
            </p:cNvPr>
            <p:cNvSpPr txBox="1"/>
            <p:nvPr/>
          </p:nvSpPr>
          <p:spPr>
            <a:xfrm>
              <a:off x="8273121" y="824949"/>
              <a:ext cx="2528739" cy="830997"/>
            </a:xfrm>
            <a:prstGeom prst="rect">
              <a:avLst/>
            </a:prstGeom>
            <a:noFill/>
          </p:spPr>
          <p:txBody>
            <a:bodyPr wrap="square">
              <a:spAutoFit/>
            </a:bodyPr>
            <a:lstStyle/>
            <a:p>
              <a:pPr algn="ctr"/>
              <a:r>
                <a:rPr lang="en-US" altLang="zh-CN" sz="2400" b="1" dirty="0">
                  <a:solidFill>
                    <a:srgbClr val="374153"/>
                  </a:solidFill>
                  <a:latin typeface="Lexend" pitchFamily="2" charset="0"/>
                </a:rPr>
                <a:t>Parallel</a:t>
              </a:r>
              <a:r>
                <a:rPr lang="zh-CN" altLang="en-US" sz="2400" b="1" dirty="0">
                  <a:solidFill>
                    <a:srgbClr val="374153"/>
                  </a:solidFill>
                  <a:latin typeface="Lexend" pitchFamily="2" charset="0"/>
                </a:rPr>
                <a:t> </a:t>
              </a:r>
              <a:r>
                <a:rPr lang="en-US" altLang="zh-CN" sz="2400" b="1" dirty="0">
                  <a:solidFill>
                    <a:srgbClr val="374153"/>
                  </a:solidFill>
                  <a:latin typeface="Lexend" pitchFamily="2" charset="0"/>
                </a:rPr>
                <a:t>and</a:t>
              </a:r>
            </a:p>
            <a:p>
              <a:pPr algn="ctr"/>
              <a:r>
                <a:rPr lang="en-US" altLang="zh-CN" sz="2400" b="1" dirty="0">
                  <a:solidFill>
                    <a:srgbClr val="374153"/>
                  </a:solidFill>
                  <a:latin typeface="Lexend" pitchFamily="2" charset="0"/>
                </a:rPr>
                <a:t>Concurrent</a:t>
              </a:r>
              <a:endParaRPr lang="zh-CN" altLang="en-US" sz="2400" b="1" dirty="0">
                <a:solidFill>
                  <a:srgbClr val="374153"/>
                </a:solidFill>
                <a:latin typeface="Lexend" pitchFamily="2" charset="0"/>
              </a:endParaRPr>
            </a:p>
          </p:txBody>
        </p:sp>
      </p:grpSp>
    </p:spTree>
    <p:extLst>
      <p:ext uri="{BB962C8B-B14F-4D97-AF65-F5344CB8AC3E}">
        <p14:creationId xmlns:p14="http://schemas.microsoft.com/office/powerpoint/2010/main" val="750993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微软雅黑" panose="020B0503020204020204" pitchFamily="34" charset="-122"/>
              </a:rPr>
              <a:t>集群计算</a:t>
            </a:r>
            <a:endParaRPr lang="en-US" altLang="zh-CN" dirty="0">
              <a:latin typeface="微软雅黑" panose="020B0503020204020204" pitchFamily="34" charset="-122"/>
            </a:endParaRPr>
          </a:p>
          <a:p>
            <a:r>
              <a:rPr lang="en-US" altLang="zh-CN" sz="7800" dirty="0"/>
              <a:t>cluster computing</a:t>
            </a:r>
          </a:p>
        </p:txBody>
      </p:sp>
    </p:spTree>
    <p:extLst>
      <p:ext uri="{BB962C8B-B14F-4D97-AF65-F5344CB8AC3E}">
        <p14:creationId xmlns:p14="http://schemas.microsoft.com/office/powerpoint/2010/main" val="117073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b="1" dirty="0">
                <a:solidFill>
                  <a:srgbClr val="66BA36"/>
                </a:solidFill>
              </a:rPr>
              <a:t>计算机集群</a:t>
            </a:r>
            <a:r>
              <a:rPr lang="zh-CN" altLang="en-US" dirty="0"/>
              <a:t>简称</a:t>
            </a:r>
            <a:r>
              <a:rPr lang="zh-CN" altLang="en-US" b="1" dirty="0">
                <a:solidFill>
                  <a:srgbClr val="66BA36"/>
                </a:solidFill>
              </a:rPr>
              <a:t>集群</a:t>
            </a:r>
            <a:r>
              <a:rPr lang="zh-CN" altLang="en-US" dirty="0"/>
              <a:t>，是一种计算机系统， 它通过一组松散集成的计算机软件或硬件连接起来高度紧密地协作完成计算工作。</a:t>
            </a:r>
          </a:p>
        </p:txBody>
      </p:sp>
      <p:sp>
        <p:nvSpPr>
          <p:cNvPr id="2" name="矩形 1"/>
          <p:cNvSpPr/>
          <p:nvPr/>
        </p:nvSpPr>
        <p:spPr>
          <a:xfrm>
            <a:off x="6123676" y="2719457"/>
            <a:ext cx="5352521" cy="458908"/>
          </a:xfrm>
          <a:prstGeom prst="rect">
            <a:avLst/>
          </a:prstGeom>
        </p:spPr>
        <p:txBody>
          <a:bodyPr wrap="square">
            <a:spAutoFit/>
          </a:bodyPr>
          <a:lstStyle/>
          <a:p>
            <a:pPr>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7170" name="Picture 2" descr="https://upload.wikimedia.org/wikipedia/commons/c/c5/MEGWARE.CLIC.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1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pic>
        <p:nvPicPr>
          <p:cNvPr id="4" name="图片 3">
            <a:extLst>
              <a:ext uri="{FF2B5EF4-FFF2-40B4-BE49-F238E27FC236}">
                <a16:creationId xmlns:a16="http://schemas.microsoft.com/office/drawing/2014/main" id="{98C68681-1E29-97F6-0D7F-0804600596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027" r="1365" b="1215"/>
          <a:stretch/>
        </p:blipFill>
        <p:spPr>
          <a:xfrm>
            <a:off x="849357" y="1999612"/>
            <a:ext cx="10498047" cy="3527886"/>
          </a:xfrm>
          <a:prstGeom prst="rect">
            <a:avLst/>
          </a:prstGeom>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C9F8F27-06EE-86AE-6F04-34D0095B052A}"/>
              </a:ext>
            </a:extLst>
          </p:cNvPr>
          <p:cNvSpPr>
            <a:spLocks noGrp="1"/>
          </p:cNvSpPr>
          <p:nvPr>
            <p:ph type="title"/>
          </p:nvPr>
        </p:nvSpPr>
        <p:spPr>
          <a:xfrm>
            <a:off x="623635" y="522789"/>
            <a:ext cx="10963473" cy="589190"/>
          </a:xfrm>
        </p:spPr>
        <p:txBody>
          <a:bodyPr/>
          <a:lstStyle/>
          <a:p>
            <a:r>
              <a:rPr lang="zh-CN" altLang="en-US" dirty="0"/>
              <a:t>集群计算</a:t>
            </a:r>
          </a:p>
        </p:txBody>
      </p:sp>
      <p:sp>
        <p:nvSpPr>
          <p:cNvPr id="5" name="内容占位符 4">
            <a:extLst>
              <a:ext uri="{FF2B5EF4-FFF2-40B4-BE49-F238E27FC236}">
                <a16:creationId xmlns:a16="http://schemas.microsoft.com/office/drawing/2014/main" id="{0E83EC0D-20FB-CB3E-5457-004A095E1F30}"/>
              </a:ext>
            </a:extLst>
          </p:cNvPr>
          <p:cNvSpPr>
            <a:spLocks noGrp="1"/>
          </p:cNvSpPr>
          <p:nvPr>
            <p:ph sz="half" idx="1"/>
          </p:nvPr>
        </p:nvSpPr>
        <p:spPr>
          <a:xfrm>
            <a:off x="623635" y="1246909"/>
            <a:ext cx="10963473" cy="5108171"/>
          </a:xfrm>
        </p:spPr>
        <p:txBody>
          <a:bodyPr/>
          <a:lstStyle/>
          <a:p>
            <a:r>
              <a:rPr lang="zh-CN" altLang="en-US" dirty="0"/>
              <a:t>集群是一个完整系统，而非多个计算机系统，可以被看作是</a:t>
            </a:r>
            <a:r>
              <a:rPr lang="zh-CN" altLang="en-US" b="1" dirty="0">
                <a:solidFill>
                  <a:srgbClr val="66BA36"/>
                </a:solidFill>
              </a:rPr>
              <a:t>一整台计算机</a:t>
            </a:r>
            <a:r>
              <a:rPr lang="zh-CN" altLang="en-US" dirty="0"/>
              <a:t>（类似于“蚁群”</a:t>
            </a:r>
            <a:r>
              <a:rPr lang="en-US" altLang="zh-CN" dirty="0"/>
              <a:t>/</a:t>
            </a:r>
            <a:r>
              <a:rPr lang="zh-CN" altLang="en-US" dirty="0"/>
              <a:t>“蜂群”社会系统），是主要的算力基础设施建设方式。</a:t>
            </a:r>
          </a:p>
        </p:txBody>
      </p:sp>
      <p:pic>
        <p:nvPicPr>
          <p:cNvPr id="6" name="Picture 2" descr="https://upload.wikimedia.org/wikipedia/commons/c/c5/MEGWARE.CLIC.jpg">
            <a:extLst>
              <a:ext uri="{FF2B5EF4-FFF2-40B4-BE49-F238E27FC236}">
                <a16:creationId xmlns:a16="http://schemas.microsoft.com/office/drawing/2014/main" id="{29F15969-CFBB-A600-AE5C-5AA40939939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25747" y="2382387"/>
            <a:ext cx="7795858" cy="410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r>
              <a:rPr lang="zh-CN" altLang="en-US" dirty="0"/>
              <a:t>从分层堆叠走向集群全栈优化，达成规模系统最优。</a:t>
            </a:r>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算力基础设施建设</a:t>
            </a:r>
          </a:p>
        </p:txBody>
      </p:sp>
      <p:pic>
        <p:nvPicPr>
          <p:cNvPr id="3076" name="Picture 4" descr="校银合作高性能计算集群-中南大学信息与网络中心信息化建设办公室">
            <a:extLst>
              <a:ext uri="{FF2B5EF4-FFF2-40B4-BE49-F238E27FC236}">
                <a16:creationId xmlns:a16="http://schemas.microsoft.com/office/drawing/2014/main" id="{39E88C85-DC5C-B0C8-F1FC-DEA64E1D338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82448" y="2217228"/>
            <a:ext cx="6587004" cy="37728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otherboards | Super Micro Computer, Inc.">
            <a:extLst>
              <a:ext uri="{FF2B5EF4-FFF2-40B4-BE49-F238E27FC236}">
                <a16:creationId xmlns:a16="http://schemas.microsoft.com/office/drawing/2014/main" id="{FB631D78-4E59-922B-A5B5-59FD05DBD2A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2253" r="22798"/>
          <a:stretch/>
        </p:blipFill>
        <p:spPr bwMode="auto">
          <a:xfrm>
            <a:off x="594591" y="2076102"/>
            <a:ext cx="3648636" cy="4150037"/>
          </a:xfrm>
          <a:prstGeom prst="rect">
            <a:avLst/>
          </a:prstGeom>
          <a:noFill/>
          <a:extLst>
            <a:ext uri="{909E8E84-426E-40DD-AFC4-6F175D3DCCD1}">
              <a14:hiddenFill xmlns:a14="http://schemas.microsoft.com/office/drawing/2010/main">
                <a:solidFill>
                  <a:srgbClr val="FFFFFF"/>
                </a:solidFill>
              </a14:hiddenFill>
            </a:ext>
          </a:extLst>
        </p:spPr>
      </p:pic>
      <p:sp>
        <p:nvSpPr>
          <p:cNvPr id="10" name="右箭头 9">
            <a:extLst>
              <a:ext uri="{FF2B5EF4-FFF2-40B4-BE49-F238E27FC236}">
                <a16:creationId xmlns:a16="http://schemas.microsoft.com/office/drawing/2014/main" id="{F3E13E78-9A67-157E-6BCE-83C62DB7C7F1}"/>
              </a:ext>
            </a:extLst>
          </p:cNvPr>
          <p:cNvSpPr/>
          <p:nvPr/>
        </p:nvSpPr>
        <p:spPr>
          <a:xfrm>
            <a:off x="4397339" y="3713229"/>
            <a:ext cx="602820" cy="780836"/>
          </a:xfrm>
          <a:prstGeom prst="rightArrow">
            <a:avLst>
              <a:gd name="adj1" fmla="val 50000"/>
              <a:gd name="adj2" fmla="val 687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6671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F2008-EB29-0DE8-8DC1-94CD8D6B4486}"/>
              </a:ext>
            </a:extLst>
          </p:cNvPr>
          <p:cNvSpPr>
            <a:spLocks noGrp="1"/>
          </p:cNvSpPr>
          <p:nvPr>
            <p:ph type="title"/>
          </p:nvPr>
        </p:nvSpPr>
        <p:spPr>
          <a:xfrm>
            <a:off x="623635" y="522789"/>
            <a:ext cx="10963473" cy="589190"/>
          </a:xfrm>
        </p:spPr>
        <p:txBody>
          <a:bodyPr/>
          <a:lstStyle/>
          <a:p>
            <a:r>
              <a:rPr lang="zh-CN" altLang="en-US" dirty="0"/>
              <a:t>传统</a:t>
            </a:r>
            <a:r>
              <a:rPr lang="en-US" altLang="zh-CN" dirty="0"/>
              <a:t>DC</a:t>
            </a:r>
            <a:r>
              <a:rPr lang="zh-CN" altLang="en-US" dirty="0"/>
              <a:t>中服务器部署形态</a:t>
            </a:r>
          </a:p>
        </p:txBody>
      </p:sp>
      <p:sp>
        <p:nvSpPr>
          <p:cNvPr id="3" name="内容占位符 2">
            <a:extLst>
              <a:ext uri="{FF2B5EF4-FFF2-40B4-BE49-F238E27FC236}">
                <a16:creationId xmlns:a16="http://schemas.microsoft.com/office/drawing/2014/main" id="{72A363A9-148C-9958-9877-198E333E23D6}"/>
              </a:ext>
            </a:extLst>
          </p:cNvPr>
          <p:cNvSpPr>
            <a:spLocks noGrp="1"/>
          </p:cNvSpPr>
          <p:nvPr>
            <p:ph sz="half" idx="1"/>
          </p:nvPr>
        </p:nvSpPr>
        <p:spPr>
          <a:xfrm>
            <a:off x="623888" y="1246188"/>
            <a:ext cx="10963275" cy="5108575"/>
          </a:xfrm>
        </p:spPr>
        <p:txBody>
          <a:bodyPr/>
          <a:lstStyle/>
          <a:p>
            <a:pPr marL="457200" indent="-457200">
              <a:buFont typeface="+mj-lt"/>
              <a:buAutoNum type="arabicPeriod"/>
            </a:pPr>
            <a:r>
              <a:rPr lang="zh-CN" altLang="en-US" dirty="0"/>
              <a:t>人工连线耗时长，故障率高，施工维护复杂；风冷为主，系统能效差</a:t>
            </a:r>
            <a:endParaRPr lang="en-US" altLang="zh-CN" dirty="0"/>
          </a:p>
          <a:p>
            <a:pPr marL="457200" indent="-457200">
              <a:buFont typeface="+mj-lt"/>
              <a:buAutoNum type="arabicPeriod"/>
            </a:pPr>
            <a:r>
              <a:rPr lang="zh-CN" altLang="en-US" dirty="0"/>
              <a:t>计</a:t>
            </a:r>
            <a:r>
              <a:rPr lang="zh-CN" altLang="en-US" dirty="0">
                <a:solidFill>
                  <a:srgbClr val="374153"/>
                </a:solidFill>
              </a:rPr>
              <a:t>算、散热、电源</a:t>
            </a:r>
            <a:r>
              <a:rPr lang="zh-CN" altLang="en-US" dirty="0"/>
              <a:t>网络松耦合集成，算力利用率低，算力密度低</a:t>
            </a:r>
            <a:endParaRPr lang="en-US" altLang="zh-CN" dirty="0"/>
          </a:p>
        </p:txBody>
      </p:sp>
      <p:sp>
        <p:nvSpPr>
          <p:cNvPr id="4" name="标题 1">
            <a:extLst>
              <a:ext uri="{FF2B5EF4-FFF2-40B4-BE49-F238E27FC236}">
                <a16:creationId xmlns:a16="http://schemas.microsoft.com/office/drawing/2014/main" id="{4087E43E-89B0-4E1E-ACD8-6E23D4F8A579}"/>
              </a:ext>
            </a:extLst>
          </p:cNvPr>
          <p:cNvSpPr txBox="1">
            <a:spLocks/>
          </p:cNvSpPr>
          <p:nvPr/>
        </p:nvSpPr>
        <p:spPr>
          <a:xfrm>
            <a:off x="427311" y="228934"/>
            <a:ext cx="11911755" cy="547370"/>
          </a:xfrm>
          <a:prstGeom prst="rect">
            <a:avLst/>
          </a:prstGeom>
        </p:spPr>
        <p:txBody>
          <a:bodyPr>
            <a:noAutofit/>
          </a:bodyPr>
          <a:lstStyle>
            <a:defPPr>
              <a:defRPr lang="zh-CN"/>
            </a:defPPr>
            <a:lvl1pPr defTabSz="1218712">
              <a:lnSpc>
                <a:spcPct val="90000"/>
              </a:lnSpc>
              <a:spcBef>
                <a:spcPct val="0"/>
              </a:spcBef>
              <a:buNone/>
              <a:defRPr sz="3199" b="1">
                <a:solidFill>
                  <a:srgbClr val="990000"/>
                </a:solidFill>
                <a:latin typeface="微软雅黑" panose="020B0503020204020204" pitchFamily="34" charset="-122"/>
                <a:ea typeface="微软雅黑" panose="020B0503020204020204" pitchFamily="34" charset="-122"/>
                <a:cs typeface="+mj-cs"/>
              </a:defRPr>
            </a:lvl1pPr>
            <a:lvl2pPr marL="0" lvl="1" defTabSz="1218225">
              <a:lnSpc>
                <a:spcPct val="90000"/>
              </a:lnSpc>
              <a:spcBef>
                <a:spcPct val="0"/>
              </a:spcBef>
              <a:defRPr sz="2400" b="1">
                <a:solidFill>
                  <a:srgbClr val="990000"/>
                </a:solidFill>
                <a:latin typeface="微软雅黑" pitchFamily="34" charset="-122"/>
                <a:ea typeface="微软雅黑" panose="020B0503020204020204" pitchFamily="34" charset="-122"/>
                <a:cs typeface="Arial" pitchFamily="34" charset="0"/>
              </a:defRPr>
            </a:lvl2pPr>
          </a:lstStyle>
          <a:p>
            <a:pPr lvl="1" defTabSz="1216286">
              <a:lnSpc>
                <a:spcPct val="100000"/>
              </a:lnSpc>
              <a:spcBef>
                <a:spcPct val="20000"/>
              </a:spcBef>
              <a:defRPr/>
            </a:pPr>
            <a:endParaRPr lang="zh-CN" altLang="en-US" sz="2800" dirty="0">
              <a:solidFill>
                <a:schemeClr val="tx1"/>
              </a:solidFill>
              <a:cs typeface="Microsoft YaHei" charset="-122"/>
            </a:endParaRPr>
          </a:p>
        </p:txBody>
      </p:sp>
      <p:pic>
        <p:nvPicPr>
          <p:cNvPr id="13" name="Picture 2" descr="C:\Users\l00335337\AppData\Roaming\eSpace_Desktop\UserData\l00335337\imagefiles\550F136D-DC3F-453B-8EF7-329FA1A20102.png">
            <a:extLst>
              <a:ext uri="{FF2B5EF4-FFF2-40B4-BE49-F238E27FC236}">
                <a16:creationId xmlns:a16="http://schemas.microsoft.com/office/drawing/2014/main" id="{5E02B0A1-8604-1EC3-0F49-63DE2AD67CA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3136464"/>
            <a:ext cx="2206442" cy="189824"/>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214F3BF-5D40-DE40-B8E8-C170C0CE95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8079" y="3779775"/>
            <a:ext cx="2206442" cy="285266"/>
          </a:xfrm>
          <a:prstGeom prst="rect">
            <a:avLst/>
          </a:prstGeom>
        </p:spPr>
      </p:pic>
      <p:pic>
        <p:nvPicPr>
          <p:cNvPr id="15" name="Picture 2" descr="C:\Users\l00335337\AppData\Roaming\eSpace_Desktop\UserData\l00335337\imagefiles\550F136D-DC3F-453B-8EF7-329FA1A20102.png">
            <a:extLst>
              <a:ext uri="{FF2B5EF4-FFF2-40B4-BE49-F238E27FC236}">
                <a16:creationId xmlns:a16="http://schemas.microsoft.com/office/drawing/2014/main" id="{BEFF4598-3FB6-0702-470B-7C8CDA1A097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68079" y="4478840"/>
            <a:ext cx="2206442" cy="373173"/>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A9D2ED7B-E246-93B5-40BC-24594E36B8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8081" y="5323433"/>
            <a:ext cx="2206442" cy="518972"/>
          </a:xfrm>
          <a:prstGeom prst="rect">
            <a:avLst/>
          </a:prstGeom>
        </p:spPr>
      </p:pic>
      <p:sp>
        <p:nvSpPr>
          <p:cNvPr id="17" name="矩形 16">
            <a:extLst>
              <a:ext uri="{FF2B5EF4-FFF2-40B4-BE49-F238E27FC236}">
                <a16:creationId xmlns:a16="http://schemas.microsoft.com/office/drawing/2014/main" id="{00C59141-AB1E-92B9-84DD-F6489F618EBC}"/>
              </a:ext>
            </a:extLst>
          </p:cNvPr>
          <p:cNvSpPr/>
          <p:nvPr/>
        </p:nvSpPr>
        <p:spPr>
          <a:xfrm>
            <a:off x="3886449" y="3166391"/>
            <a:ext cx="748402"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Cloud</a:t>
            </a:r>
          </a:p>
        </p:txBody>
      </p:sp>
      <p:sp>
        <p:nvSpPr>
          <p:cNvPr id="18" name="矩形 17">
            <a:extLst>
              <a:ext uri="{FF2B5EF4-FFF2-40B4-BE49-F238E27FC236}">
                <a16:creationId xmlns:a16="http://schemas.microsoft.com/office/drawing/2014/main" id="{990A14E3-8B08-75F2-2EF9-732C0C367D06}"/>
              </a:ext>
            </a:extLst>
          </p:cNvPr>
          <p:cNvSpPr/>
          <p:nvPr/>
        </p:nvSpPr>
        <p:spPr>
          <a:xfrm>
            <a:off x="3886449" y="3821651"/>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大数据</a:t>
            </a:r>
            <a:endParaRPr lang="zh-CN" altLang="en-US" sz="1600" b="1" kern="0" dirty="0">
              <a:solidFill>
                <a:srgbClr val="66BA36"/>
              </a:solidFill>
              <a:latin typeface="Lexend" pitchFamily="2" charset="0"/>
              <a:ea typeface="微软雅黑" panose="020B0503020204020204" pitchFamily="34" charset="-122"/>
            </a:endParaRPr>
          </a:p>
        </p:txBody>
      </p:sp>
      <p:sp>
        <p:nvSpPr>
          <p:cNvPr id="19" name="文本框 18">
            <a:extLst>
              <a:ext uri="{FF2B5EF4-FFF2-40B4-BE49-F238E27FC236}">
                <a16:creationId xmlns:a16="http://schemas.microsoft.com/office/drawing/2014/main" id="{7C78E9F8-C31F-2EB6-78C6-2D2CAB526A08}"/>
              </a:ext>
            </a:extLst>
          </p:cNvPr>
          <p:cNvSpPr txBox="1"/>
          <p:nvPr/>
        </p:nvSpPr>
        <p:spPr>
          <a:xfrm>
            <a:off x="4857643" y="3370365"/>
            <a:ext cx="2212999" cy="185322"/>
          </a:xfrm>
          <a:prstGeom prst="rect">
            <a:avLst/>
          </a:prstGeom>
          <a:noFill/>
        </p:spPr>
        <p:txBody>
          <a:bodyPr wrap="none" lIns="0" tIns="0" rIns="0" bIns="0" rtlCol="0">
            <a:spAutoFit/>
          </a:bodyPr>
          <a:lstStyle>
            <a:defPPr>
              <a:defRPr lang="en-US"/>
            </a:defPPr>
            <a:lvl1pPr algn="ctr">
              <a:defRPr sz="12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zh-CN" altLang="en-US" sz="1100" dirty="0">
                <a:solidFill>
                  <a:srgbClr val="DDDDDD">
                    <a:lumMod val="25000"/>
                  </a:srgbClr>
                </a:solidFill>
                <a:latin typeface="Lexend" pitchFamily="2" charset="0"/>
                <a:ea typeface="微软雅黑" panose="020B0503020204020204" pitchFamily="34" charset="-122"/>
              </a:rPr>
              <a:t>标准公有云</a:t>
            </a:r>
            <a:r>
              <a:rPr lang="en-US" altLang="zh-CN" sz="1100" dirty="0">
                <a:solidFill>
                  <a:srgbClr val="DDDDDD">
                    <a:lumMod val="25000"/>
                  </a:srgbClr>
                </a:solidFill>
                <a:latin typeface="Lexend" pitchFamily="2" charset="0"/>
                <a:ea typeface="微软雅黑" panose="020B0503020204020204" pitchFamily="34" charset="-122"/>
              </a:rPr>
              <a:t>—</a:t>
            </a:r>
            <a:r>
              <a:rPr lang="zh-CN" altLang="en-US" sz="1100" dirty="0">
                <a:solidFill>
                  <a:srgbClr val="DDDDDD">
                    <a:lumMod val="25000"/>
                  </a:srgbClr>
                </a:solidFill>
                <a:latin typeface="Lexend" pitchFamily="2" charset="0"/>
                <a:ea typeface="微软雅黑" panose="020B0503020204020204" pitchFamily="34" charset="-122"/>
              </a:rPr>
              <a:t>计算服务器  </a:t>
            </a:r>
            <a:r>
              <a:rPr lang="en-US" altLang="zh-CN" sz="1100" dirty="0">
                <a:solidFill>
                  <a:srgbClr val="DDDDDD">
                    <a:lumMod val="25000"/>
                  </a:srgbClr>
                </a:solidFill>
                <a:latin typeface="Lexend" pitchFamily="2" charset="0"/>
                <a:ea typeface="微软雅黑" panose="020B0503020204020204" pitchFamily="34" charset="-122"/>
              </a:rPr>
              <a:t>1U4P</a:t>
            </a:r>
            <a:endParaRPr lang="zh-CN" altLang="en-US" sz="1100" dirty="0">
              <a:solidFill>
                <a:srgbClr val="DDDDDD">
                  <a:lumMod val="25000"/>
                </a:srgbClr>
              </a:solidFill>
              <a:latin typeface="Lexend" pitchFamily="2" charset="0"/>
              <a:ea typeface="微软雅黑" panose="020B0503020204020204" pitchFamily="34" charset="-122"/>
            </a:endParaRPr>
          </a:p>
        </p:txBody>
      </p:sp>
      <p:sp>
        <p:nvSpPr>
          <p:cNvPr id="20" name="文本框 19">
            <a:extLst>
              <a:ext uri="{FF2B5EF4-FFF2-40B4-BE49-F238E27FC236}">
                <a16:creationId xmlns:a16="http://schemas.microsoft.com/office/drawing/2014/main" id="{9FE04BE1-4D27-8B3A-9D18-1B524CE06F05}"/>
              </a:ext>
            </a:extLst>
          </p:cNvPr>
          <p:cNvSpPr txBox="1"/>
          <p:nvPr/>
        </p:nvSpPr>
        <p:spPr>
          <a:xfrm>
            <a:off x="5141833" y="4130031"/>
            <a:ext cx="1582970"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zh-CN" altLang="en-US" sz="1100" dirty="0">
                <a:solidFill>
                  <a:srgbClr val="DDDDDD">
                    <a:lumMod val="25000"/>
                  </a:srgbClr>
                </a:solidFill>
                <a:latin typeface="Lexend" pitchFamily="2" charset="0"/>
                <a:ea typeface="微软雅黑" panose="020B0503020204020204" pitchFamily="34" charset="-122"/>
              </a:rPr>
              <a:t>数据服务器节点  </a:t>
            </a:r>
            <a:r>
              <a:rPr lang="en-US" altLang="zh-CN" sz="1100" dirty="0">
                <a:solidFill>
                  <a:srgbClr val="DDDDDD">
                    <a:lumMod val="25000"/>
                  </a:srgbClr>
                </a:solidFill>
                <a:latin typeface="Lexend" pitchFamily="2" charset="0"/>
                <a:ea typeface="微软雅黑" panose="020B0503020204020204" pitchFamily="34" charset="-122"/>
              </a:rPr>
              <a:t>2U2P</a:t>
            </a:r>
            <a:endParaRPr lang="zh-CN" altLang="zh-CN" sz="1100" dirty="0">
              <a:solidFill>
                <a:srgbClr val="DDDDDD">
                  <a:lumMod val="25000"/>
                </a:srgbClr>
              </a:solidFill>
              <a:latin typeface="Lexend" pitchFamily="2" charset="0"/>
              <a:ea typeface="微软雅黑" panose="020B0503020204020204" pitchFamily="34" charset="-122"/>
            </a:endParaRPr>
          </a:p>
        </p:txBody>
      </p:sp>
      <p:sp>
        <p:nvSpPr>
          <p:cNvPr id="21" name="矩形 20">
            <a:extLst>
              <a:ext uri="{FF2B5EF4-FFF2-40B4-BE49-F238E27FC236}">
                <a16:creationId xmlns:a16="http://schemas.microsoft.com/office/drawing/2014/main" id="{460910D1-FD1A-A6B3-A4AD-3E748D304E40}"/>
              </a:ext>
            </a:extLst>
          </p:cNvPr>
          <p:cNvSpPr/>
          <p:nvPr/>
        </p:nvSpPr>
        <p:spPr>
          <a:xfrm>
            <a:off x="3886449" y="4578419"/>
            <a:ext cx="748402" cy="246221"/>
          </a:xfrm>
          <a:prstGeom prst="rect">
            <a:avLst/>
          </a:prstGeom>
          <a:noFill/>
        </p:spPr>
        <p:txBody>
          <a:bodyPr wrap="square" lIns="0" tIns="0" rIns="0" bIns="0">
            <a:spAutoFit/>
          </a:bodyPr>
          <a:lstStyle/>
          <a:p>
            <a:pPr algn="ctr">
              <a:defRPr/>
            </a:pP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高密</a:t>
            </a:r>
            <a:endParaRPr lang="zh-CN" altLang="en-US" sz="1600" b="1" kern="0" dirty="0">
              <a:solidFill>
                <a:srgbClr val="66BA36"/>
              </a:solidFill>
              <a:latin typeface="Lexend" pitchFamily="2" charset="0"/>
              <a:ea typeface="微软雅黑" panose="020B0503020204020204" pitchFamily="34" charset="-122"/>
            </a:endParaRPr>
          </a:p>
        </p:txBody>
      </p:sp>
      <p:sp>
        <p:nvSpPr>
          <p:cNvPr id="22" name="文本框 21">
            <a:extLst>
              <a:ext uri="{FF2B5EF4-FFF2-40B4-BE49-F238E27FC236}">
                <a16:creationId xmlns:a16="http://schemas.microsoft.com/office/drawing/2014/main" id="{5DA9FE60-61B0-0AFF-6557-F0D35D7CF333}"/>
              </a:ext>
            </a:extLst>
          </p:cNvPr>
          <p:cNvSpPr txBox="1"/>
          <p:nvPr/>
        </p:nvSpPr>
        <p:spPr>
          <a:xfrm>
            <a:off x="5089331" y="4917622"/>
            <a:ext cx="1605784" cy="185322"/>
          </a:xfrm>
          <a:prstGeom prst="rect">
            <a:avLst/>
          </a:prstGeom>
          <a:noFill/>
        </p:spPr>
        <p:txBody>
          <a:bodyPr wrap="none" lIns="0" tIns="0" rIns="0" bIns="0" rtlCol="0">
            <a:spAutoFit/>
          </a:bodyPr>
          <a:lstStyle>
            <a:defPPr>
              <a:defRPr lang="en-US"/>
            </a:defPPr>
            <a:lvl1pP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algn="ctr" defTabSz="914112"/>
            <a:r>
              <a:rPr lang="en-US" altLang="zh-CN" sz="1100" dirty="0">
                <a:solidFill>
                  <a:srgbClr val="DDDDDD">
                    <a:lumMod val="25000"/>
                  </a:srgbClr>
                </a:solidFill>
                <a:latin typeface="Lexend" pitchFamily="2" charset="0"/>
                <a:ea typeface="微软雅黑" panose="020B0503020204020204" pitchFamily="34" charset="-122"/>
              </a:rPr>
              <a:t>HPC</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2U4P</a:t>
            </a:r>
            <a:endParaRPr lang="zh-CN" altLang="zh-CN" sz="1100" dirty="0">
              <a:solidFill>
                <a:srgbClr val="DDDDDD">
                  <a:lumMod val="25000"/>
                </a:srgbClr>
              </a:solidFill>
              <a:latin typeface="Lexend" pitchFamily="2" charset="0"/>
              <a:ea typeface="微软雅黑" panose="020B0503020204020204" pitchFamily="34" charset="-122"/>
            </a:endParaRPr>
          </a:p>
        </p:txBody>
      </p:sp>
      <p:cxnSp>
        <p:nvCxnSpPr>
          <p:cNvPr id="23" name="直接连接符 593">
            <a:extLst>
              <a:ext uri="{FF2B5EF4-FFF2-40B4-BE49-F238E27FC236}">
                <a16:creationId xmlns:a16="http://schemas.microsoft.com/office/drawing/2014/main" id="{8E0207D1-1DAA-744E-95F2-F5C50580BEBE}"/>
              </a:ext>
            </a:extLst>
          </p:cNvPr>
          <p:cNvCxnSpPr>
            <a:cxnSpLocks/>
          </p:cNvCxnSpPr>
          <p:nvPr/>
        </p:nvCxnSpPr>
        <p:spPr>
          <a:xfrm>
            <a:off x="3942505" y="3646719"/>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4" name="直接连接符 594">
            <a:extLst>
              <a:ext uri="{FF2B5EF4-FFF2-40B4-BE49-F238E27FC236}">
                <a16:creationId xmlns:a16="http://schemas.microsoft.com/office/drawing/2014/main" id="{5AAE24FB-5F9D-4E11-7241-FD8F4CDA0337}"/>
              </a:ext>
            </a:extLst>
          </p:cNvPr>
          <p:cNvCxnSpPr>
            <a:cxnSpLocks/>
          </p:cNvCxnSpPr>
          <p:nvPr/>
        </p:nvCxnSpPr>
        <p:spPr>
          <a:xfrm>
            <a:off x="3942505" y="4373618"/>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25" name="直接连接符 595">
            <a:extLst>
              <a:ext uri="{FF2B5EF4-FFF2-40B4-BE49-F238E27FC236}">
                <a16:creationId xmlns:a16="http://schemas.microsoft.com/office/drawing/2014/main" id="{E8D3F40D-D44D-E4EC-9C30-0D22D9ED0307}"/>
              </a:ext>
            </a:extLst>
          </p:cNvPr>
          <p:cNvCxnSpPr>
            <a:cxnSpLocks/>
          </p:cNvCxnSpPr>
          <p:nvPr/>
        </p:nvCxnSpPr>
        <p:spPr>
          <a:xfrm>
            <a:off x="3942505" y="5182711"/>
            <a:ext cx="3133816" cy="0"/>
          </a:xfrm>
          <a:prstGeom prst="line">
            <a:avLst/>
          </a:prstGeom>
          <a:noFill/>
          <a:ln w="19050" cap="flat" cmpd="sng" algn="ctr">
            <a:solidFill>
              <a:schemeClr val="bg1">
                <a:lumMod val="85000"/>
                <a:alpha val="50000"/>
              </a:schemeClr>
            </a:solidFill>
            <a:prstDash val="sysDash"/>
            <a:miter lim="800000"/>
          </a:ln>
          <a:effectLst/>
        </p:spPr>
      </p:cxnSp>
      <p:sp>
        <p:nvSpPr>
          <p:cNvPr id="26" name="矩形 25">
            <a:extLst>
              <a:ext uri="{FF2B5EF4-FFF2-40B4-BE49-F238E27FC236}">
                <a16:creationId xmlns:a16="http://schemas.microsoft.com/office/drawing/2014/main" id="{F14ABD66-B385-1371-84A8-93723CA2766D}"/>
              </a:ext>
            </a:extLst>
          </p:cNvPr>
          <p:cNvSpPr/>
          <p:nvPr/>
        </p:nvSpPr>
        <p:spPr>
          <a:xfrm>
            <a:off x="3796731" y="5513807"/>
            <a:ext cx="927839" cy="246221"/>
          </a:xfrm>
          <a:prstGeom prst="rect">
            <a:avLst/>
          </a:prstGeom>
          <a:noFill/>
        </p:spPr>
        <p:txBody>
          <a:bodyPr wrap="square" lIns="0" tIns="0" rIns="0" bIns="0">
            <a:spAutoFit/>
          </a:bodyPr>
          <a:lstStyle/>
          <a:p>
            <a:pPr algn="ctr">
              <a:defRPr/>
            </a:pPr>
            <a:r>
              <a:rPr lang="en-US" altLang="zh-CN" sz="1600" b="1" kern="0" dirty="0">
                <a:solidFill>
                  <a:srgbClr val="66BA36"/>
                </a:solidFill>
                <a:latin typeface="Lexend" pitchFamily="2" charset="0"/>
                <a:ea typeface="微软雅黑" panose="020B0503020204020204" pitchFamily="34" charset="-122"/>
                <a:cs typeface="Arial" panose="020B0604020202020204" pitchFamily="34" charset="0"/>
              </a:rPr>
              <a:t>AI</a:t>
            </a:r>
            <a:r>
              <a:rPr lang="zh-CN" altLang="en-US" sz="1600" b="1" kern="0" dirty="0">
                <a:solidFill>
                  <a:srgbClr val="66BA36"/>
                </a:solidFill>
                <a:latin typeface="Lexend" pitchFamily="2" charset="0"/>
                <a:ea typeface="微软雅黑" panose="020B0503020204020204" pitchFamily="34" charset="-122"/>
                <a:cs typeface="Arial" panose="020B0604020202020204" pitchFamily="34" charset="0"/>
              </a:rPr>
              <a:t>服务器</a:t>
            </a:r>
            <a:endParaRPr lang="zh-CN" altLang="en-US" sz="1600" b="1" kern="0" dirty="0">
              <a:solidFill>
                <a:srgbClr val="66BA36"/>
              </a:solidFill>
              <a:latin typeface="Lexend" pitchFamily="2" charset="0"/>
              <a:ea typeface="微软雅黑" panose="020B0503020204020204" pitchFamily="34" charset="-122"/>
            </a:endParaRPr>
          </a:p>
        </p:txBody>
      </p:sp>
      <p:sp>
        <p:nvSpPr>
          <p:cNvPr id="27" name="文本框 26">
            <a:extLst>
              <a:ext uri="{FF2B5EF4-FFF2-40B4-BE49-F238E27FC236}">
                <a16:creationId xmlns:a16="http://schemas.microsoft.com/office/drawing/2014/main" id="{CB142B3A-6944-CBA2-6D84-D21B6D22E7F4}"/>
              </a:ext>
            </a:extLst>
          </p:cNvPr>
          <p:cNvSpPr txBox="1"/>
          <p:nvPr/>
        </p:nvSpPr>
        <p:spPr>
          <a:xfrm>
            <a:off x="5068319" y="5915988"/>
            <a:ext cx="1797075" cy="370647"/>
          </a:xfrm>
          <a:prstGeom prst="rect">
            <a:avLst/>
          </a:prstGeom>
          <a:noFill/>
        </p:spPr>
        <p:txBody>
          <a:bodyPr wrap="none" lIns="0" tIns="0" rIns="0" bIns="0" rtlCol="0">
            <a:spAutoFit/>
          </a:bodyPr>
          <a:lstStyle>
            <a:defPPr>
              <a:defRPr lang="en-US"/>
            </a:defPPr>
            <a:lvl1pPr algn="ctr">
              <a:defRPr sz="800" b="1">
                <a:solidFill>
                  <a:schemeClr val="bg2">
                    <a:lumMod val="25000"/>
                  </a:schemeClr>
                </a:solidFill>
                <a:latin typeface="Arial" panose="020B0604020202020204" pitchFamily="34" charset="0"/>
                <a:ea typeface="Microsoft YaHei" panose="020B0503020204020204" pitchFamily="34" charset="-122"/>
                <a:cs typeface="Arial" panose="020B0604020202020204" pitchFamily="34" charset="0"/>
              </a:defRPr>
            </a:lvl1pPr>
          </a:lstStyle>
          <a:p>
            <a:pPr defTabSz="914112"/>
            <a:r>
              <a:rPr lang="en-US" altLang="zh-CN" sz="1100" dirty="0">
                <a:solidFill>
                  <a:srgbClr val="DDDDDD">
                    <a:lumMod val="25000"/>
                  </a:srgbClr>
                </a:solidFill>
                <a:latin typeface="Lexend" pitchFamily="2" charset="0"/>
                <a:ea typeface="微软雅黑" panose="020B0503020204020204" pitchFamily="34" charset="-122"/>
              </a:rPr>
              <a:t>AI</a:t>
            </a:r>
            <a:r>
              <a:rPr lang="zh-CN" altLang="en-US" sz="1100" dirty="0">
                <a:solidFill>
                  <a:srgbClr val="DDDDDD">
                    <a:lumMod val="25000"/>
                  </a:srgbClr>
                </a:solidFill>
                <a:latin typeface="Lexend" pitchFamily="2" charset="0"/>
                <a:ea typeface="微软雅黑" panose="020B0503020204020204" pitchFamily="34" charset="-122"/>
              </a:rPr>
              <a:t>服务器节点 </a:t>
            </a:r>
            <a:r>
              <a:rPr lang="en-US" altLang="zh-CN" sz="1100" dirty="0">
                <a:solidFill>
                  <a:srgbClr val="DDDDDD">
                    <a:lumMod val="25000"/>
                  </a:srgbClr>
                </a:solidFill>
                <a:latin typeface="Lexend" pitchFamily="2" charset="0"/>
                <a:ea typeface="微软雅黑" panose="020B0503020204020204" pitchFamily="34" charset="-122"/>
              </a:rPr>
              <a:t>Atlas 800</a:t>
            </a:r>
            <a:r>
              <a:rPr lang="zh-CN" altLang="en-US" sz="1100" dirty="0">
                <a:solidFill>
                  <a:srgbClr val="DDDDDD">
                    <a:lumMod val="25000"/>
                  </a:srgbClr>
                </a:solidFill>
                <a:latin typeface="Lexend" pitchFamily="2" charset="0"/>
                <a:ea typeface="微软雅黑" panose="020B0503020204020204" pitchFamily="34" charset="-122"/>
              </a:rPr>
              <a:t>  </a:t>
            </a:r>
            <a:endParaRPr lang="en-US" altLang="zh-CN" sz="1100" dirty="0">
              <a:solidFill>
                <a:srgbClr val="DDDDDD">
                  <a:lumMod val="25000"/>
                </a:srgbClr>
              </a:solidFill>
              <a:latin typeface="Lexend" pitchFamily="2" charset="0"/>
              <a:ea typeface="微软雅黑" panose="020B0503020204020204" pitchFamily="34" charset="-122"/>
            </a:endParaRPr>
          </a:p>
          <a:p>
            <a:pPr defTabSz="914112"/>
            <a:r>
              <a:rPr lang="en-US" altLang="zh-CN" sz="1100" dirty="0">
                <a:solidFill>
                  <a:srgbClr val="DDDDDD">
                    <a:lumMod val="25000"/>
                  </a:srgbClr>
                </a:solidFill>
                <a:latin typeface="Lexend" pitchFamily="2" charset="0"/>
                <a:ea typeface="微软雅黑" panose="020B0503020204020204" pitchFamily="34" charset="-122"/>
              </a:rPr>
              <a:t>4CPU+8NPU</a:t>
            </a:r>
            <a:endParaRPr lang="zh-CN" altLang="zh-CN" sz="1100" dirty="0">
              <a:solidFill>
                <a:srgbClr val="DDDDDD">
                  <a:lumMod val="25000"/>
                </a:srgbClr>
              </a:solidFill>
              <a:latin typeface="Lexend" pitchFamily="2" charset="0"/>
              <a:ea typeface="微软雅黑" panose="020B0503020204020204" pitchFamily="34" charset="-122"/>
            </a:endParaRPr>
          </a:p>
        </p:txBody>
      </p:sp>
      <p:pic>
        <p:nvPicPr>
          <p:cNvPr id="4098" name="Picture 2" descr="AI Race ：Meta 硬件软件两手抓| 搭载NVIDIA 最强AI芯片GB200的AI服务器近期陆续出货，微软、Meta等云端服务大厂不仅积极导入GB200，并扩大抢买升级版的更高规NVL72机柜，鸿海为GB200  NVL72机柜独家供应商，近期订单塞爆，业务大爆发。| 作为美国科技七巨头之一的Meta在 ...">
            <a:extLst>
              <a:ext uri="{FF2B5EF4-FFF2-40B4-BE49-F238E27FC236}">
                <a16:creationId xmlns:a16="http://schemas.microsoft.com/office/drawing/2014/main" id="{8099112B-8A8B-2E46-F026-6FC29C8A117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744382" y="3023870"/>
            <a:ext cx="3438981" cy="3184629"/>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F5D418A0-4824-831F-5F62-B77492D31D9B}"/>
              </a:ext>
            </a:extLst>
          </p:cNvPr>
          <p:cNvSpPr txBox="1"/>
          <p:nvPr/>
        </p:nvSpPr>
        <p:spPr>
          <a:xfrm>
            <a:off x="7744382" y="2523683"/>
            <a:ext cx="3438981" cy="400110"/>
          </a:xfrm>
          <a:prstGeom prst="rect">
            <a:avLst/>
          </a:prstGeom>
          <a:noFill/>
        </p:spPr>
        <p:txBody>
          <a:bodyPr wrap="square">
            <a:spAutoFit/>
          </a:bodyPr>
          <a:lstStyle/>
          <a:p>
            <a:pPr algn="ctr"/>
            <a:r>
              <a:rPr lang="zh-CN" altLang="en-US" sz="2000" b="1" dirty="0">
                <a:solidFill>
                  <a:srgbClr val="374153"/>
                </a:solidFill>
              </a:rPr>
              <a:t>标准服务器机柜内堆叠</a:t>
            </a:r>
          </a:p>
        </p:txBody>
      </p:sp>
      <p:pic>
        <p:nvPicPr>
          <p:cNvPr id="4100" name="Picture 4" descr="RH2488HV5服务器主板03024LKF BC62MBHA BC62NZHA 03024LKE服务器主板| Alibaba.com">
            <a:extLst>
              <a:ext uri="{FF2B5EF4-FFF2-40B4-BE49-F238E27FC236}">
                <a16:creationId xmlns:a16="http://schemas.microsoft.com/office/drawing/2014/main" id="{5EA8FCC3-F286-CFE0-78FD-8EBE9865E568}"/>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rot="5400000">
            <a:off x="352122" y="3511004"/>
            <a:ext cx="3184630" cy="2210360"/>
          </a:xfrm>
          <a:prstGeom prst="rect">
            <a:avLst/>
          </a:prstGeom>
          <a:noFill/>
          <a:extLst>
            <a:ext uri="{909E8E84-426E-40DD-AFC4-6F175D3DCCD1}">
              <a14:hiddenFill xmlns:a14="http://schemas.microsoft.com/office/drawing/2010/main">
                <a:solidFill>
                  <a:srgbClr val="FFFFFF"/>
                </a:solidFill>
              </a14:hiddenFill>
            </a:ext>
          </a:extLst>
        </p:spPr>
      </p:pic>
      <p:sp>
        <p:nvSpPr>
          <p:cNvPr id="57" name="文本框 56">
            <a:extLst>
              <a:ext uri="{FF2B5EF4-FFF2-40B4-BE49-F238E27FC236}">
                <a16:creationId xmlns:a16="http://schemas.microsoft.com/office/drawing/2014/main" id="{94E6E58D-8026-5E5F-EFBB-1FAD348C82C9}"/>
              </a:ext>
            </a:extLst>
          </p:cNvPr>
          <p:cNvSpPr txBox="1"/>
          <p:nvPr/>
        </p:nvSpPr>
        <p:spPr>
          <a:xfrm>
            <a:off x="680067" y="2523683"/>
            <a:ext cx="2528739" cy="400110"/>
          </a:xfrm>
          <a:prstGeom prst="rect">
            <a:avLst/>
          </a:prstGeom>
          <a:noFill/>
        </p:spPr>
        <p:txBody>
          <a:bodyPr wrap="square">
            <a:spAutoFit/>
          </a:bodyPr>
          <a:lstStyle/>
          <a:p>
            <a:pPr algn="ctr"/>
            <a:r>
              <a:rPr lang="zh-CN" altLang="en-US" sz="2000" b="1" dirty="0">
                <a:solidFill>
                  <a:srgbClr val="374153"/>
                </a:solidFill>
              </a:rPr>
              <a:t>服务器主板</a:t>
            </a:r>
          </a:p>
        </p:txBody>
      </p:sp>
      <p:sp>
        <p:nvSpPr>
          <p:cNvPr id="58" name="文本框 57">
            <a:extLst>
              <a:ext uri="{FF2B5EF4-FFF2-40B4-BE49-F238E27FC236}">
                <a16:creationId xmlns:a16="http://schemas.microsoft.com/office/drawing/2014/main" id="{90840DF7-FCB5-8D07-4CCD-88D9FA9081D8}"/>
              </a:ext>
            </a:extLst>
          </p:cNvPr>
          <p:cNvSpPr txBox="1"/>
          <p:nvPr/>
        </p:nvSpPr>
        <p:spPr>
          <a:xfrm>
            <a:off x="4499900" y="2523683"/>
            <a:ext cx="2528739" cy="400110"/>
          </a:xfrm>
          <a:prstGeom prst="rect">
            <a:avLst/>
          </a:prstGeom>
          <a:noFill/>
        </p:spPr>
        <p:txBody>
          <a:bodyPr wrap="square">
            <a:spAutoFit/>
          </a:bodyPr>
          <a:lstStyle/>
          <a:p>
            <a:pPr algn="ctr"/>
            <a:r>
              <a:rPr lang="zh-CN" altLang="en-US" sz="2000" b="1" dirty="0">
                <a:solidFill>
                  <a:srgbClr val="374153"/>
                </a:solidFill>
              </a:rPr>
              <a:t>服务器节点</a:t>
            </a:r>
          </a:p>
        </p:txBody>
      </p:sp>
      <p:cxnSp>
        <p:nvCxnSpPr>
          <p:cNvPr id="60" name="直接连接符 593">
            <a:extLst>
              <a:ext uri="{FF2B5EF4-FFF2-40B4-BE49-F238E27FC236}">
                <a16:creationId xmlns:a16="http://schemas.microsoft.com/office/drawing/2014/main" id="{9FA965F1-022C-2EBF-A20D-E97C2E16EF84}"/>
              </a:ext>
            </a:extLst>
          </p:cNvPr>
          <p:cNvCxnSpPr>
            <a:cxnSpLocks/>
          </p:cNvCxnSpPr>
          <p:nvPr/>
        </p:nvCxnSpPr>
        <p:spPr>
          <a:xfrm>
            <a:off x="3942505" y="3028556"/>
            <a:ext cx="3133816" cy="0"/>
          </a:xfrm>
          <a:prstGeom prst="line">
            <a:avLst/>
          </a:prstGeom>
          <a:noFill/>
          <a:ln w="19050" cap="flat" cmpd="sng" algn="ctr">
            <a:solidFill>
              <a:schemeClr val="bg1">
                <a:lumMod val="85000"/>
                <a:alpha val="50000"/>
              </a:schemeClr>
            </a:solidFill>
            <a:prstDash val="sysDash"/>
            <a:miter lim="800000"/>
          </a:ln>
          <a:effectLst/>
        </p:spPr>
      </p:cxnSp>
      <p:cxnSp>
        <p:nvCxnSpPr>
          <p:cNvPr id="61" name="直接连接符 593">
            <a:extLst>
              <a:ext uri="{FF2B5EF4-FFF2-40B4-BE49-F238E27FC236}">
                <a16:creationId xmlns:a16="http://schemas.microsoft.com/office/drawing/2014/main" id="{7FC2C304-AA05-DCD6-9BA4-7A0ECF56FE1B}"/>
              </a:ext>
            </a:extLst>
          </p:cNvPr>
          <p:cNvCxnSpPr>
            <a:cxnSpLocks/>
          </p:cNvCxnSpPr>
          <p:nvPr/>
        </p:nvCxnSpPr>
        <p:spPr>
          <a:xfrm>
            <a:off x="3942505" y="6276361"/>
            <a:ext cx="3133816" cy="0"/>
          </a:xfrm>
          <a:prstGeom prst="line">
            <a:avLst/>
          </a:prstGeom>
          <a:noFill/>
          <a:ln w="19050" cap="flat" cmpd="sng" algn="ctr">
            <a:solidFill>
              <a:schemeClr val="bg1">
                <a:lumMod val="85000"/>
                <a:alpha val="50000"/>
              </a:schemeClr>
            </a:solidFill>
            <a:prstDash val="sysDash"/>
            <a:miter lim="800000"/>
          </a:ln>
          <a:effectLst/>
        </p:spPr>
      </p:cxnSp>
    </p:spTree>
    <p:extLst>
      <p:ext uri="{BB962C8B-B14F-4D97-AF65-F5344CB8AC3E}">
        <p14:creationId xmlns:p14="http://schemas.microsoft.com/office/powerpoint/2010/main" val="2954839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p:txBody>
          <a:bodyPr/>
          <a:lstStyle/>
          <a:p>
            <a:r>
              <a:rPr lang="zh-CN" altLang="en-US" sz="3200" b="1" dirty="0">
                <a:latin typeface="微软雅黑" panose="020B0503020204020204" pitchFamily="34" charset="-122"/>
                <a:ea typeface="微软雅黑" panose="020B0503020204020204" pitchFamily="34" charset="-122"/>
              </a:rPr>
              <a:t>集群计算规模应用的场景</a:t>
            </a:r>
            <a:endParaRPr kumimoji="1" lang="zh-CN" altLang="en-US" dirty="0"/>
          </a:p>
        </p:txBody>
      </p:sp>
      <p:sp>
        <p:nvSpPr>
          <p:cNvPr id="5" name="文本框 4">
            <a:extLst>
              <a:ext uri="{FF2B5EF4-FFF2-40B4-BE49-F238E27FC236}">
                <a16:creationId xmlns:a16="http://schemas.microsoft.com/office/drawing/2014/main" id="{6BB02758-8915-00FC-68E1-B4EEB0FFA618}"/>
              </a:ext>
            </a:extLst>
          </p:cNvPr>
          <p:cNvSpPr txBox="1"/>
          <p:nvPr/>
        </p:nvSpPr>
        <p:spPr>
          <a:xfrm>
            <a:off x="8198157" y="1619557"/>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sp>
        <p:nvSpPr>
          <p:cNvPr id="6" name="文本框 5">
            <a:extLst>
              <a:ext uri="{FF2B5EF4-FFF2-40B4-BE49-F238E27FC236}">
                <a16:creationId xmlns:a16="http://schemas.microsoft.com/office/drawing/2014/main" id="{20B22252-0EDE-E5F3-F2C2-2727A158F436}"/>
              </a:ext>
            </a:extLst>
          </p:cNvPr>
          <p:cNvSpPr txBox="1"/>
          <p:nvPr/>
        </p:nvSpPr>
        <p:spPr>
          <a:xfrm>
            <a:off x="844453"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7" name="文本框 6">
            <a:extLst>
              <a:ext uri="{FF2B5EF4-FFF2-40B4-BE49-F238E27FC236}">
                <a16:creationId xmlns:a16="http://schemas.microsoft.com/office/drawing/2014/main" id="{7AA158AA-2513-9EB0-3F5B-56B7B401FCC5}"/>
              </a:ext>
            </a:extLst>
          </p:cNvPr>
          <p:cNvSpPr txBox="1"/>
          <p:nvPr/>
        </p:nvSpPr>
        <p:spPr>
          <a:xfrm>
            <a:off x="4376610" y="161955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5122" name="Picture 2" descr="数据中心- 维基百科，自由的百科全书">
            <a:extLst>
              <a:ext uri="{FF2B5EF4-FFF2-40B4-BE49-F238E27FC236}">
                <a16:creationId xmlns:a16="http://schemas.microsoft.com/office/drawing/2014/main" id="{647824D6-FA44-347A-A2D0-B9DDD9CA9B8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939590" y="2486149"/>
            <a:ext cx="4017761" cy="2678507"/>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pic>
        <p:nvPicPr>
          <p:cNvPr id="5124" name="Picture 4" descr="西安未来人工智能计算中心成功获批！_手机新浪网">
            <a:extLst>
              <a:ext uri="{FF2B5EF4-FFF2-40B4-BE49-F238E27FC236}">
                <a16:creationId xmlns:a16="http://schemas.microsoft.com/office/drawing/2014/main" id="{EEC4986C-5E7B-2A9A-5379-8D897DF03B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10117" y="2486149"/>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5126" name="Picture 6" descr="美国超级计算机夺回世界第一速度超“神威”60%">
            <a:extLst>
              <a:ext uri="{FF2B5EF4-FFF2-40B4-BE49-F238E27FC236}">
                <a16:creationId xmlns:a16="http://schemas.microsoft.com/office/drawing/2014/main" id="{65DA113E-2A97-B5DA-B1CA-E15F4E7430D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63522" y="2486149"/>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989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集群计算规模应用的场景：计算中心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专用：</a:t>
            </a:r>
            <a:r>
              <a:rPr lang="zh-CN" altLang="en-US" dirty="0"/>
              <a:t>面向特定计算需求的</a:t>
            </a:r>
            <a:r>
              <a:rPr lang="zh-CN" altLang="en-US" b="1" dirty="0">
                <a:solidFill>
                  <a:srgbClr val="66BA36"/>
                </a:solidFill>
              </a:rPr>
              <a:t>高性能并行计算</a:t>
            </a:r>
            <a:r>
              <a:rPr lang="zh-CN" altLang="en-US" dirty="0"/>
              <a:t>。面向国防、科研等重算力超算场景，以及人工智能大模型训练场景，算力和功耗惊人，体系架构专为特定应用算力摸高定制优化。</a:t>
            </a:r>
          </a:p>
          <a:p>
            <a:endParaRPr lang="zh-CN" altLang="en-US" dirty="0"/>
          </a:p>
        </p:txBody>
      </p:sp>
      <p:sp>
        <p:nvSpPr>
          <p:cNvPr id="38" name="文本框 37">
            <a:extLst>
              <a:ext uri="{FF2B5EF4-FFF2-40B4-BE49-F238E27FC236}">
                <a16:creationId xmlns:a16="http://schemas.microsoft.com/office/drawing/2014/main" id="{64E21904-F27D-D594-BE4D-DF7CF83019EC}"/>
              </a:ext>
            </a:extLst>
          </p:cNvPr>
          <p:cNvSpPr txBox="1"/>
          <p:nvPr/>
        </p:nvSpPr>
        <p:spPr>
          <a:xfrm>
            <a:off x="2067073"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高性能计算中心</a:t>
            </a:r>
          </a:p>
        </p:txBody>
      </p:sp>
      <p:sp>
        <p:nvSpPr>
          <p:cNvPr id="39" name="文本框 38">
            <a:extLst>
              <a:ext uri="{FF2B5EF4-FFF2-40B4-BE49-F238E27FC236}">
                <a16:creationId xmlns:a16="http://schemas.microsoft.com/office/drawing/2014/main" id="{69BD6321-9CB3-B107-D980-C1282695D6B8}"/>
              </a:ext>
            </a:extLst>
          </p:cNvPr>
          <p:cNvSpPr txBox="1"/>
          <p:nvPr/>
        </p:nvSpPr>
        <p:spPr>
          <a:xfrm>
            <a:off x="7304420" y="2636697"/>
            <a:ext cx="2528739"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人工智能计算中心</a:t>
            </a:r>
          </a:p>
        </p:txBody>
      </p:sp>
      <p:pic>
        <p:nvPicPr>
          <p:cNvPr id="40" name="Picture 4" descr="西安未来人工智能计算中心成功获批！_手机新浪网">
            <a:extLst>
              <a:ext uri="{FF2B5EF4-FFF2-40B4-BE49-F238E27FC236}">
                <a16:creationId xmlns:a16="http://schemas.microsoft.com/office/drawing/2014/main" id="{79882201-BAEF-71F2-E68E-471419B1A6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94088" y="3174520"/>
            <a:ext cx="3692349"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pic>
        <p:nvPicPr>
          <p:cNvPr id="41" name="Picture 6" descr="美国超级计算机夺回世界第一速度超“神威”60%">
            <a:extLst>
              <a:ext uri="{FF2B5EF4-FFF2-40B4-BE49-F238E27FC236}">
                <a16:creationId xmlns:a16="http://schemas.microsoft.com/office/drawing/2014/main" id="{D3DBD629-0245-A98B-9879-2EF0946E73A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86142" y="3174520"/>
            <a:ext cx="3609472" cy="2692058"/>
          </a:xfrm>
          <a:prstGeom prst="roundRect">
            <a:avLst>
              <a:gd name="adj" fmla="val 592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132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集群计算规模应用的场景：数据中心</a:t>
            </a:r>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zh-CN" altLang="en-US" b="1" dirty="0"/>
              <a:t>通用：</a:t>
            </a:r>
            <a:r>
              <a:rPr lang="zh-CN" altLang="en-US" dirty="0"/>
              <a:t>面向通用计算的</a:t>
            </a:r>
            <a:r>
              <a:rPr lang="zh-CN" altLang="en-US" b="1" dirty="0">
                <a:solidFill>
                  <a:srgbClr val="66BA36"/>
                </a:solidFill>
              </a:rPr>
              <a:t>大规模并发处理</a:t>
            </a:r>
            <a:r>
              <a:rPr lang="zh-CN" altLang="en-US" dirty="0"/>
              <a:t>。面向大众商用，提供互联网</a:t>
            </a:r>
            <a:r>
              <a:rPr lang="en-US" altLang="zh-CN" dirty="0"/>
              <a:t>IT</a:t>
            </a:r>
            <a:r>
              <a:rPr lang="zh-CN" altLang="en-US" dirty="0"/>
              <a:t>服务，并行处理规模惊人，计算相对简单，强调高性价比和高兼容性，对可靠性、可用性、可服务性（</a:t>
            </a:r>
            <a:r>
              <a:rPr lang="en-US" altLang="zh-CN" dirty="0"/>
              <a:t>RAS</a:t>
            </a:r>
            <a:r>
              <a:rPr lang="zh-CN" altLang="en-US" dirty="0"/>
              <a:t>）要求高。</a:t>
            </a:r>
          </a:p>
        </p:txBody>
      </p:sp>
      <p:sp>
        <p:nvSpPr>
          <p:cNvPr id="9" name="文本框 8">
            <a:extLst>
              <a:ext uri="{FF2B5EF4-FFF2-40B4-BE49-F238E27FC236}">
                <a16:creationId xmlns:a16="http://schemas.microsoft.com/office/drawing/2014/main" id="{8CD31A35-454C-68D8-ED32-D4C2B7B0E53E}"/>
              </a:ext>
            </a:extLst>
          </p:cNvPr>
          <p:cNvSpPr txBox="1"/>
          <p:nvPr/>
        </p:nvSpPr>
        <p:spPr>
          <a:xfrm>
            <a:off x="3831640" y="2449394"/>
            <a:ext cx="3438981" cy="400110"/>
          </a:xfrm>
          <a:prstGeom prst="rect">
            <a:avLst/>
          </a:prstGeom>
          <a:noFill/>
        </p:spPr>
        <p:txBody>
          <a:bodyPr wrap="square">
            <a:spAutoFit/>
          </a:bodyPr>
          <a:lstStyle/>
          <a:p>
            <a:pPr algn="ctr"/>
            <a:r>
              <a:rPr lang="zh-CN" altLang="en-US" sz="2000" b="1" dirty="0">
                <a:solidFill>
                  <a:srgbClr val="374153"/>
                </a:solidFill>
                <a:latin typeface="微软雅黑" panose="020B0503020204020204" pitchFamily="34" charset="-122"/>
                <a:ea typeface="微软雅黑" panose="020B0503020204020204" pitchFamily="34" charset="-122"/>
              </a:rPr>
              <a:t>云数据中心</a:t>
            </a:r>
          </a:p>
        </p:txBody>
      </p:sp>
      <p:pic>
        <p:nvPicPr>
          <p:cNvPr id="10" name="Picture 2" descr="数据中心- 维基百科，自由的百科全书">
            <a:extLst>
              <a:ext uri="{FF2B5EF4-FFF2-40B4-BE49-F238E27FC236}">
                <a16:creationId xmlns:a16="http://schemas.microsoft.com/office/drawing/2014/main" id="{59015619-CB59-6374-AF43-EF675D663E8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907587" y="2984442"/>
            <a:ext cx="5364502" cy="2914355"/>
          </a:xfrm>
          <a:prstGeom prst="roundRect">
            <a:avLst>
              <a:gd name="adj" fmla="val 245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805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高性能计算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10963275" cy="5108575"/>
          </a:xfrm>
        </p:spPr>
        <p:txBody>
          <a:bodyPr/>
          <a:lstStyle/>
          <a:p>
            <a:r>
              <a:rPr lang="zh-CN" altLang="en-US" sz="2000" dirty="0">
                <a:latin typeface="微软雅黑" panose="020B0503020204020204" pitchFamily="34" charset="-122"/>
                <a:ea typeface="微软雅黑" panose="020B0503020204020204" pitchFamily="34" charset="-122"/>
              </a:rPr>
              <a:t>衡量和体现国家科技核心竞争力和综合国力重要标志，各国公认支撑科学技术发展战略技术。</a:t>
            </a:r>
            <a:endParaRPr lang="en-US" altLang="zh-CN" sz="2000"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计算是科研的三大范式之一，科研三大范式：理论、实验、计算。</a:t>
            </a:r>
          </a:p>
        </p:txBody>
      </p:sp>
      <p:sp>
        <p:nvSpPr>
          <p:cNvPr id="3" name="矩形 2">
            <a:extLst>
              <a:ext uri="{FF2B5EF4-FFF2-40B4-BE49-F238E27FC236}">
                <a16:creationId xmlns:a16="http://schemas.microsoft.com/office/drawing/2014/main" id="{491190F8-9813-EEE3-5221-269728A3DD13}"/>
              </a:ext>
            </a:extLst>
          </p:cNvPr>
          <p:cNvSpPr/>
          <p:nvPr/>
        </p:nvSpPr>
        <p:spPr>
          <a:xfrm>
            <a:off x="1083726"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算天</a:t>
            </a:r>
          </a:p>
        </p:txBody>
      </p:sp>
      <p:pic>
        <p:nvPicPr>
          <p:cNvPr id="4" name="图片 3">
            <a:extLst>
              <a:ext uri="{FF2B5EF4-FFF2-40B4-BE49-F238E27FC236}">
                <a16:creationId xmlns:a16="http://schemas.microsoft.com/office/drawing/2014/main" id="{6B67EB02-80E3-6216-5971-97863C6014F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1725" y="3428999"/>
            <a:ext cx="2558056" cy="1829111"/>
          </a:xfrm>
          <a:prstGeom prst="roundRect">
            <a:avLst>
              <a:gd name="adj" fmla="val 5785"/>
            </a:avLst>
          </a:prstGeom>
          <a:solidFill>
            <a:srgbClr val="FFFFFF">
              <a:shade val="85000"/>
            </a:srgbClr>
          </a:solidFill>
          <a:ln>
            <a:noFill/>
          </a:ln>
          <a:effectLst>
            <a:reflection blurRad="12700" stA="38000" endPos="28000" dist="5000" dir="5400000" sy="-100000" algn="bl" rotWithShape="0"/>
          </a:effectLst>
        </p:spPr>
      </p:pic>
      <p:sp>
        <p:nvSpPr>
          <p:cNvPr id="5" name="矩形 4">
            <a:extLst>
              <a:ext uri="{FF2B5EF4-FFF2-40B4-BE49-F238E27FC236}">
                <a16:creationId xmlns:a16="http://schemas.microsoft.com/office/drawing/2014/main" id="{5D806551-1B65-7123-AD0A-800A3658EBC9}"/>
              </a:ext>
            </a:extLst>
          </p:cNvPr>
          <p:cNvSpPr/>
          <p:nvPr/>
        </p:nvSpPr>
        <p:spPr>
          <a:xfrm>
            <a:off x="1407529" y="5341611"/>
            <a:ext cx="1787669"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EHT Collaboration</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6" name="矩形 5">
            <a:extLst>
              <a:ext uri="{FF2B5EF4-FFF2-40B4-BE49-F238E27FC236}">
                <a16:creationId xmlns:a16="http://schemas.microsoft.com/office/drawing/2014/main" id="{B407F2A3-C184-7CBC-7F34-654FE0B1135A}"/>
              </a:ext>
            </a:extLst>
          </p:cNvPr>
          <p:cNvSpPr/>
          <p:nvPr/>
        </p:nvSpPr>
        <p:spPr>
          <a:xfrm>
            <a:off x="779117" y="5605637"/>
            <a:ext cx="2016851" cy="338554"/>
          </a:xfrm>
          <a:prstGeom prst="rect">
            <a:avLst/>
          </a:prstGeom>
        </p:spPr>
        <p:txBody>
          <a:bodyPr wrap="square">
            <a:spAutoFit/>
          </a:bodyPr>
          <a:lstStyle/>
          <a:p>
            <a:r>
              <a:rPr lang="zh-CN" altLang="en-US" sz="1600" dirty="0">
                <a:solidFill>
                  <a:srgbClr val="374153"/>
                </a:solidFill>
                <a:latin typeface="微软雅黑" panose="020B0503020204020204" pitchFamily="34" charset="-122"/>
                <a:ea typeface="微软雅黑" panose="020B0503020204020204" pitchFamily="34" charset="-122"/>
              </a:rPr>
              <a:t>人类第一张黑洞照片</a:t>
            </a:r>
          </a:p>
        </p:txBody>
      </p:sp>
      <p:sp>
        <p:nvSpPr>
          <p:cNvPr id="7" name="矩形 6">
            <a:extLst>
              <a:ext uri="{FF2B5EF4-FFF2-40B4-BE49-F238E27FC236}">
                <a16:creationId xmlns:a16="http://schemas.microsoft.com/office/drawing/2014/main" id="{CF90F5E8-2746-0A8A-4CF2-E35D386EC56C}"/>
              </a:ext>
            </a:extLst>
          </p:cNvPr>
          <p:cNvSpPr/>
          <p:nvPr/>
        </p:nvSpPr>
        <p:spPr>
          <a:xfrm>
            <a:off x="4022138"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算地</a:t>
            </a:r>
          </a:p>
        </p:txBody>
      </p:sp>
      <p:sp>
        <p:nvSpPr>
          <p:cNvPr id="8" name="矩形 7">
            <a:extLst>
              <a:ext uri="{FF2B5EF4-FFF2-40B4-BE49-F238E27FC236}">
                <a16:creationId xmlns:a16="http://schemas.microsoft.com/office/drawing/2014/main" id="{A685C486-9B33-13BF-A02B-514294C36576}"/>
              </a:ext>
            </a:extLst>
          </p:cNvPr>
          <p:cNvSpPr/>
          <p:nvPr/>
        </p:nvSpPr>
        <p:spPr>
          <a:xfrm>
            <a:off x="6933447"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算人</a:t>
            </a:r>
          </a:p>
        </p:txBody>
      </p:sp>
      <p:sp>
        <p:nvSpPr>
          <p:cNvPr id="9" name="矩形 8">
            <a:extLst>
              <a:ext uri="{FF2B5EF4-FFF2-40B4-BE49-F238E27FC236}">
                <a16:creationId xmlns:a16="http://schemas.microsoft.com/office/drawing/2014/main" id="{0B324A50-7581-836E-91B9-BAC07D972A5E}"/>
              </a:ext>
            </a:extLst>
          </p:cNvPr>
          <p:cNvSpPr/>
          <p:nvPr/>
        </p:nvSpPr>
        <p:spPr>
          <a:xfrm>
            <a:off x="9681550" y="2926930"/>
            <a:ext cx="1182550" cy="400110"/>
          </a:xfrm>
          <a:prstGeom prst="rect">
            <a:avLst/>
          </a:prstGeom>
        </p:spPr>
        <p:txBody>
          <a:bodyPr wrap="square">
            <a:spAutoFit/>
          </a:bodyPr>
          <a:lstStyle/>
          <a:p>
            <a:pPr algn="ctr"/>
            <a:r>
              <a:rPr lang="zh-CN" altLang="en-US" sz="2000" b="1" dirty="0">
                <a:solidFill>
                  <a:srgbClr val="66BA36"/>
                </a:solidFill>
                <a:latin typeface="微软雅黑" panose="020B0503020204020204" pitchFamily="34" charset="-122"/>
                <a:ea typeface="微软雅黑" panose="020B0503020204020204" pitchFamily="34" charset="-122"/>
              </a:rPr>
              <a:t>算物</a:t>
            </a:r>
          </a:p>
        </p:txBody>
      </p:sp>
      <p:pic>
        <p:nvPicPr>
          <p:cNvPr id="10" name="图片 9">
            <a:extLst>
              <a:ext uri="{FF2B5EF4-FFF2-40B4-BE49-F238E27FC236}">
                <a16:creationId xmlns:a16="http://schemas.microsoft.com/office/drawing/2014/main" id="{DB43430D-3339-EE7E-B3D3-43C98770DC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238" r="12653"/>
          <a:stretch/>
        </p:blipFill>
        <p:spPr>
          <a:xfrm>
            <a:off x="3447232" y="3428999"/>
            <a:ext cx="2558056" cy="1829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a:extLst>
              <a:ext uri="{FF2B5EF4-FFF2-40B4-BE49-F238E27FC236}">
                <a16:creationId xmlns:a16="http://schemas.microsoft.com/office/drawing/2014/main" id="{CD4D3731-E987-BAF3-5140-001A5D838B2E}"/>
              </a:ext>
            </a:extLst>
          </p:cNvPr>
          <p:cNvSpPr/>
          <p:nvPr/>
        </p:nvSpPr>
        <p:spPr>
          <a:xfrm>
            <a:off x="4940573" y="5336044"/>
            <a:ext cx="1064715" cy="246221"/>
          </a:xfrm>
          <a:prstGeom prst="rect">
            <a:avLst/>
          </a:prstGeom>
        </p:spPr>
        <p:txBody>
          <a:bodyPr wrap="none">
            <a:spAutoFit/>
          </a:bodyPr>
          <a:lstStyle/>
          <a:p>
            <a:r>
              <a:rPr lang="en-US" altLang="zh-CN" sz="1000" i="1" dirty="0">
                <a:solidFill>
                  <a:srgbClr val="374153"/>
                </a:solidFill>
                <a:latin typeface="微软雅黑" panose="020B0503020204020204" pitchFamily="34" charset="-122"/>
                <a:ea typeface="微软雅黑" panose="020B0503020204020204" pitchFamily="34" charset="-122"/>
                <a:cs typeface="Microsoft YaHei" charset="-122"/>
              </a:rPr>
              <a:t>Source: </a:t>
            </a:r>
            <a:r>
              <a:rPr lang="en-US" altLang="zh-CN" sz="1000" i="1" dirty="0" err="1">
                <a:solidFill>
                  <a:srgbClr val="374153"/>
                </a:solidFill>
                <a:latin typeface="微软雅黑" panose="020B0503020204020204" pitchFamily="34" charset="-122"/>
                <a:ea typeface="微软雅黑" panose="020B0503020204020204" pitchFamily="34" charset="-122"/>
                <a:cs typeface="Microsoft YaHei" charset="-122"/>
              </a:rPr>
              <a:t>Nvidia</a:t>
            </a:r>
            <a:endParaRPr lang="zh-CN" altLang="en-US" sz="1000" i="1" dirty="0">
              <a:solidFill>
                <a:srgbClr val="374153"/>
              </a:solidFill>
              <a:latin typeface="微软雅黑" panose="020B0503020204020204" pitchFamily="34" charset="-122"/>
              <a:ea typeface="微软雅黑" panose="020B0503020204020204" pitchFamily="34" charset="-122"/>
              <a:cs typeface="Microsoft YaHei" charset="-122"/>
            </a:endParaRPr>
          </a:p>
        </p:txBody>
      </p:sp>
      <p:sp>
        <p:nvSpPr>
          <p:cNvPr id="16" name="矩形 15">
            <a:extLst>
              <a:ext uri="{FF2B5EF4-FFF2-40B4-BE49-F238E27FC236}">
                <a16:creationId xmlns:a16="http://schemas.microsoft.com/office/drawing/2014/main" id="{BEDFBA7C-01C3-87BA-7521-7D7EC517A58B}"/>
              </a:ext>
            </a:extLst>
          </p:cNvPr>
          <p:cNvSpPr/>
          <p:nvPr/>
        </p:nvSpPr>
        <p:spPr>
          <a:xfrm>
            <a:off x="3717834" y="5589188"/>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全球水循环变化</a:t>
            </a:r>
          </a:p>
        </p:txBody>
      </p:sp>
      <p:sp>
        <p:nvSpPr>
          <p:cNvPr id="17" name="矩形 16">
            <a:extLst>
              <a:ext uri="{FF2B5EF4-FFF2-40B4-BE49-F238E27FC236}">
                <a16:creationId xmlns:a16="http://schemas.microsoft.com/office/drawing/2014/main" id="{D5F08F6E-5A93-C8F1-1678-325572694621}"/>
              </a:ext>
            </a:extLst>
          </p:cNvPr>
          <p:cNvSpPr/>
          <p:nvPr/>
        </p:nvSpPr>
        <p:spPr>
          <a:xfrm>
            <a:off x="651910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生命科学</a:t>
            </a:r>
          </a:p>
        </p:txBody>
      </p:sp>
      <p:sp>
        <p:nvSpPr>
          <p:cNvPr id="18" name="矩形 17">
            <a:extLst>
              <a:ext uri="{FF2B5EF4-FFF2-40B4-BE49-F238E27FC236}">
                <a16:creationId xmlns:a16="http://schemas.microsoft.com/office/drawing/2014/main" id="{AD160670-791A-E519-D981-DC16B347938D}"/>
              </a:ext>
            </a:extLst>
          </p:cNvPr>
          <p:cNvSpPr/>
          <p:nvPr/>
        </p:nvSpPr>
        <p:spPr>
          <a:xfrm>
            <a:off x="9292914" y="5583460"/>
            <a:ext cx="2016851" cy="338554"/>
          </a:xfrm>
          <a:prstGeom prst="rect">
            <a:avLst/>
          </a:prstGeom>
        </p:spPr>
        <p:txBody>
          <a:bodyPr wrap="square">
            <a:spAutoFit/>
          </a:bodyPr>
          <a:lstStyle/>
          <a:p>
            <a:pPr algn="ctr"/>
            <a:r>
              <a:rPr lang="zh-CN" altLang="en-US" sz="1600" dirty="0">
                <a:solidFill>
                  <a:srgbClr val="374153"/>
                </a:solidFill>
                <a:latin typeface="微软雅黑" panose="020B0503020204020204" pitchFamily="34" charset="-122"/>
                <a:ea typeface="微软雅黑" panose="020B0503020204020204" pitchFamily="34" charset="-122"/>
              </a:rPr>
              <a:t>战略装备</a:t>
            </a:r>
          </a:p>
        </p:txBody>
      </p:sp>
      <p:pic>
        <p:nvPicPr>
          <p:cNvPr id="8194" name="Picture 2" descr="Deepmind's Alphafold: a solution to the 50-year-old challenge of protein  folding - OECD.AI">
            <a:extLst>
              <a:ext uri="{FF2B5EF4-FFF2-40B4-BE49-F238E27FC236}">
                <a16:creationId xmlns:a16="http://schemas.microsoft.com/office/drawing/2014/main" id="{43F95D82-0FA8-EA25-4DC0-1183688B3F7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0962" r="17414"/>
          <a:stretch/>
        </p:blipFill>
        <p:spPr bwMode="auto">
          <a:xfrm>
            <a:off x="6353229" y="3403765"/>
            <a:ext cx="2387293" cy="1874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8" name="Picture 6" descr="什么是计算流体力学（CFD）？| Ansys">
            <a:extLst>
              <a:ext uri="{FF2B5EF4-FFF2-40B4-BE49-F238E27FC236}">
                <a16:creationId xmlns:a16="http://schemas.microsoft.com/office/drawing/2014/main" id="{0A4887BE-D52B-1430-BDBB-70D64DBF0C9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30882" y="3403765"/>
            <a:ext cx="2894674" cy="1932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753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a:t>人工智能计算</a:t>
            </a:r>
            <a:endParaRPr lang="zh-CN" altLang="en-US" dirty="0"/>
          </a:p>
        </p:txBody>
      </p:sp>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635" y="1246909"/>
            <a:ext cx="10963473" cy="5108171"/>
          </a:xfrm>
        </p:spPr>
        <p:txBody>
          <a:bodyPr/>
          <a:lstStyle/>
          <a:p>
            <a:r>
              <a:rPr lang="en-US" altLang="zh-CN" dirty="0"/>
              <a:t>AI</a:t>
            </a:r>
            <a:r>
              <a:rPr lang="zh-CN" altLang="en-US" dirty="0"/>
              <a:t>成为新形势下中美科技竞争的新赛道，</a:t>
            </a:r>
            <a:r>
              <a:rPr lang="zh-CN" altLang="en-US" b="1" dirty="0">
                <a:solidFill>
                  <a:srgbClr val="66BA36"/>
                </a:solidFill>
              </a:rPr>
              <a:t>大数据</a:t>
            </a:r>
            <a:r>
              <a:rPr lang="en-US" altLang="zh-CN" b="1" dirty="0">
                <a:solidFill>
                  <a:srgbClr val="66BA36"/>
                </a:solidFill>
              </a:rPr>
              <a:t>+</a:t>
            </a:r>
            <a:r>
              <a:rPr lang="zh-CN" altLang="en-US" b="1" dirty="0">
                <a:solidFill>
                  <a:srgbClr val="66BA36"/>
                </a:solidFill>
              </a:rPr>
              <a:t>大模型 驱动 训练</a:t>
            </a:r>
            <a:r>
              <a:rPr lang="en-US" altLang="zh-CN" b="1" dirty="0">
                <a:solidFill>
                  <a:srgbClr val="66BA36"/>
                </a:solidFill>
              </a:rPr>
              <a:t>&amp;</a:t>
            </a:r>
            <a:r>
              <a:rPr lang="zh-CN" altLang="en-US" b="1" dirty="0">
                <a:solidFill>
                  <a:srgbClr val="66BA36"/>
                </a:solidFill>
              </a:rPr>
              <a:t>推理 </a:t>
            </a:r>
            <a:r>
              <a:rPr lang="zh-CN" altLang="en-US" dirty="0"/>
              <a:t>智能算力爆发增长</a:t>
            </a:r>
            <a:endParaRPr lang="en-US" altLang="zh-CN" dirty="0"/>
          </a:p>
          <a:p>
            <a:r>
              <a:rPr lang="zh-CN" altLang="en-US" dirty="0"/>
              <a:t>大模型算力需求每</a:t>
            </a:r>
            <a:r>
              <a:rPr lang="en-US" altLang="zh-CN" dirty="0"/>
              <a:t>2</a:t>
            </a:r>
            <a:r>
              <a:rPr lang="zh-CN" altLang="en-US" dirty="0"/>
              <a:t>年增长</a:t>
            </a:r>
            <a:r>
              <a:rPr lang="en-US" altLang="zh-CN" dirty="0"/>
              <a:t>750</a:t>
            </a:r>
            <a:r>
              <a:rPr lang="zh-CN" altLang="en-US" dirty="0"/>
              <a:t>倍 </a:t>
            </a:r>
            <a:r>
              <a:rPr lang="en-US" altLang="zh-CN" dirty="0"/>
              <a:t>vs </a:t>
            </a:r>
            <a:r>
              <a:rPr lang="zh-CN" altLang="en-US" dirty="0"/>
              <a:t>硬件算力供给按摩尔定律每</a:t>
            </a:r>
            <a:r>
              <a:rPr lang="en-US" altLang="zh-CN" dirty="0"/>
              <a:t>2</a:t>
            </a:r>
            <a:r>
              <a:rPr lang="zh-CN" altLang="en-US" dirty="0"/>
              <a:t>年仅增长</a:t>
            </a:r>
            <a:r>
              <a:rPr lang="en-US" altLang="zh-CN" dirty="0"/>
              <a:t>3</a:t>
            </a:r>
            <a:r>
              <a:rPr lang="zh-CN" altLang="en-US" dirty="0"/>
              <a:t>倍</a:t>
            </a:r>
            <a:endParaRPr lang="en-US" altLang="zh-CN" dirty="0"/>
          </a:p>
          <a:p>
            <a:r>
              <a:rPr lang="zh-CN" altLang="en-US" dirty="0"/>
              <a:t>基于</a:t>
            </a:r>
            <a:r>
              <a:rPr lang="en-US" altLang="zh-CN" dirty="0"/>
              <a:t>FFN</a:t>
            </a:r>
            <a:r>
              <a:rPr lang="zh-CN" altLang="en-US" dirty="0"/>
              <a:t>前馈神经网络</a:t>
            </a:r>
            <a:r>
              <a:rPr lang="en-US" altLang="zh-CN" dirty="0"/>
              <a:t>+Attention</a:t>
            </a:r>
            <a:r>
              <a:rPr lang="zh-CN" altLang="en-US" dirty="0"/>
              <a:t>注意力机制的</a:t>
            </a:r>
            <a:r>
              <a:rPr lang="en-US" altLang="zh-CN" dirty="0"/>
              <a:t>Transformer</a:t>
            </a:r>
            <a:r>
              <a:rPr lang="zh-CN" altLang="en-US" dirty="0"/>
              <a:t>通用大模型架构</a:t>
            </a:r>
          </a:p>
          <a:p>
            <a:endParaRPr lang="en-US" altLang="zh-CN" dirty="0"/>
          </a:p>
        </p:txBody>
      </p:sp>
      <p:pic>
        <p:nvPicPr>
          <p:cNvPr id="9218" name="Picture 2" descr="From Transformers to ChatGPT">
            <a:extLst>
              <a:ext uri="{FF2B5EF4-FFF2-40B4-BE49-F238E27FC236}">
                <a16:creationId xmlns:a16="http://schemas.microsoft.com/office/drawing/2014/main" id="{2FFC107B-2C88-A8A3-8B4A-DC184E3D357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65771" y="2984601"/>
            <a:ext cx="4950583" cy="352738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Chinchilla: Training Compute-Optimal Large Language Models | by Isaac  Kargar | AIGuys | Medium">
            <a:extLst>
              <a:ext uri="{FF2B5EF4-FFF2-40B4-BE49-F238E27FC236}">
                <a16:creationId xmlns:a16="http://schemas.microsoft.com/office/drawing/2014/main" id="{B9204EB2-32C2-95DC-F677-B8F6009AEEC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455394" y="2851036"/>
            <a:ext cx="4626680" cy="387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420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云数据中心</a:t>
            </a:r>
          </a:p>
        </p:txBody>
      </p:sp>
      <p:pic>
        <p:nvPicPr>
          <p:cNvPr id="10242" name="Picture 2" descr="央企云数据中心安全建设解决方案- 分享信息系统-专业IT服务商">
            <a:extLst>
              <a:ext uri="{FF2B5EF4-FFF2-40B4-BE49-F238E27FC236}">
                <a16:creationId xmlns:a16="http://schemas.microsoft.com/office/drawing/2014/main" id="{F8B0AE00-CF15-107C-5D53-9EB51F6F105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82966" y="1397258"/>
            <a:ext cx="6829140" cy="4806433"/>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12">
            <a:extLst>
              <a:ext uri="{FF2B5EF4-FFF2-40B4-BE49-F238E27FC236}">
                <a16:creationId xmlns:a16="http://schemas.microsoft.com/office/drawing/2014/main" id="{3728F8A0-1D92-3BE8-8E73-E1A53DD2F569}"/>
              </a:ext>
            </a:extLst>
          </p:cNvPr>
          <p:cNvSpPr>
            <a:spLocks noGrp="1"/>
          </p:cNvSpPr>
          <p:nvPr>
            <p:ph sz="half" idx="1"/>
          </p:nvPr>
        </p:nvSpPr>
        <p:spPr>
          <a:xfrm>
            <a:off x="623888" y="1246188"/>
            <a:ext cx="4143321" cy="5108575"/>
          </a:xfrm>
        </p:spPr>
        <p:txBody>
          <a:bodyPr/>
          <a:lstStyle/>
          <a:p>
            <a:r>
              <a:rPr lang="zh-CN" altLang="en-US" b="1" dirty="0">
                <a:sym typeface="+mn-lt"/>
              </a:rPr>
              <a:t>特点：</a:t>
            </a:r>
            <a:r>
              <a:rPr lang="zh-CN" altLang="en-US" b="1" dirty="0">
                <a:solidFill>
                  <a:srgbClr val="66BA36"/>
                </a:solidFill>
                <a:sym typeface="+mn-lt"/>
              </a:rPr>
              <a:t>高并发通用云计算</a:t>
            </a:r>
            <a:endParaRPr lang="en-US" altLang="zh-CN" dirty="0">
              <a:sym typeface="+mn-lt"/>
            </a:endParaRPr>
          </a:p>
          <a:p>
            <a:pPr marL="582006" lvl="1" indent="-342900">
              <a:buFont typeface="+mj-lt"/>
              <a:buAutoNum type="arabicPeriod"/>
            </a:pPr>
            <a:r>
              <a:rPr lang="zh-CN" altLang="en-US" b="1" dirty="0">
                <a:solidFill>
                  <a:srgbClr val="66BA36"/>
                </a:solidFill>
              </a:rPr>
              <a:t>资源按需分配：</a:t>
            </a:r>
            <a:r>
              <a:rPr lang="zh-CN" altLang="en-US" dirty="0"/>
              <a:t>资源全面虚拟化，不同粒度按需弹性分配</a:t>
            </a:r>
            <a:endParaRPr lang="en-US" altLang="zh-CN" dirty="0"/>
          </a:p>
          <a:p>
            <a:pPr marL="582006" lvl="1" indent="-342900">
              <a:buFont typeface="+mj-lt"/>
              <a:buAutoNum type="arabicPeriod"/>
            </a:pPr>
            <a:r>
              <a:rPr lang="zh-CN" altLang="en-US" b="1" dirty="0">
                <a:solidFill>
                  <a:srgbClr val="66BA36"/>
                </a:solidFill>
              </a:rPr>
              <a:t>服务无处不在：</a:t>
            </a:r>
            <a:r>
              <a:rPr lang="zh-CN" altLang="en-US" dirty="0"/>
              <a:t>服务通过网络公开，随时随地接入</a:t>
            </a:r>
            <a:r>
              <a:rPr lang="en-US" altLang="zh-CN" dirty="0"/>
              <a:t>/</a:t>
            </a:r>
            <a:r>
              <a:rPr lang="zh-CN" altLang="en-US" dirty="0"/>
              <a:t>控制</a:t>
            </a:r>
          </a:p>
          <a:p>
            <a:pPr marL="582006" lvl="1" indent="-342900">
              <a:buFont typeface="+mj-lt"/>
              <a:buAutoNum type="arabicPeriod"/>
            </a:pPr>
            <a:r>
              <a:rPr lang="zh-CN" altLang="en-US" b="1" dirty="0">
                <a:solidFill>
                  <a:srgbClr val="66BA36"/>
                </a:solidFill>
              </a:rPr>
              <a:t>绿色节能：</a:t>
            </a:r>
            <a:r>
              <a:rPr lang="zh-CN" altLang="en-US" dirty="0"/>
              <a:t>降低能耗、提高算效、降低</a:t>
            </a:r>
            <a:r>
              <a:rPr lang="en-US" altLang="zh-CN" dirty="0"/>
              <a:t>OPEX</a:t>
            </a:r>
          </a:p>
          <a:p>
            <a:pPr marL="582006" lvl="1" indent="-342900">
              <a:buFont typeface="+mj-lt"/>
              <a:buAutoNum type="arabicPeriod"/>
            </a:pPr>
            <a:r>
              <a:rPr lang="zh-CN" altLang="en-US" b="1" dirty="0">
                <a:solidFill>
                  <a:srgbClr val="66BA36"/>
                </a:solidFill>
              </a:rPr>
              <a:t>集约化建设：</a:t>
            </a:r>
            <a:r>
              <a:rPr lang="zh-CN" altLang="en-US" dirty="0"/>
              <a:t>降低</a:t>
            </a:r>
            <a:r>
              <a:rPr lang="en-US" altLang="zh-CN" dirty="0"/>
              <a:t>TTM</a:t>
            </a:r>
            <a:r>
              <a:rPr lang="zh-CN" altLang="en-US" dirty="0"/>
              <a:t>和</a:t>
            </a:r>
            <a:r>
              <a:rPr lang="en-US" altLang="zh-CN" dirty="0"/>
              <a:t>CAPEX</a:t>
            </a:r>
          </a:p>
        </p:txBody>
      </p:sp>
    </p:spTree>
    <p:extLst>
      <p:ext uri="{BB962C8B-B14F-4D97-AF65-F5344CB8AC3E}">
        <p14:creationId xmlns:p14="http://schemas.microsoft.com/office/powerpoint/2010/main" val="3982970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sz="3200" b="1" dirty="0">
                <a:latin typeface="微软雅黑" panose="020B0503020204020204" pitchFamily="34" charset="-122"/>
                <a:ea typeface="微软雅黑" panose="020B0503020204020204" pitchFamily="34" charset="-122"/>
              </a:rPr>
              <a:t>三类计算集群的主要区别</a:t>
            </a:r>
            <a:endParaRPr lang="en-US" altLang="zh-CN" sz="3200" b="1"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C10ED3B2-3F14-1613-6FFF-870E2DD9F643}"/>
              </a:ext>
            </a:extLst>
          </p:cNvPr>
          <p:cNvGraphicFramePr>
            <a:graphicFrameLocks noGrp="1"/>
          </p:cNvGraphicFramePr>
          <p:nvPr>
            <p:extLst>
              <p:ext uri="{D42A27DB-BD31-4B8C-83A1-F6EECF244321}">
                <p14:modId xmlns:p14="http://schemas.microsoft.com/office/powerpoint/2010/main" val="4154114526"/>
              </p:ext>
            </p:extLst>
          </p:nvPr>
        </p:nvGraphicFramePr>
        <p:xfrm>
          <a:off x="609600" y="1419107"/>
          <a:ext cx="11070405" cy="4642646"/>
        </p:xfrm>
        <a:graphic>
          <a:graphicData uri="http://schemas.openxmlformats.org/drawingml/2006/table">
            <a:tbl>
              <a:tblPr firstRow="1" bandRow="1">
                <a:tableStyleId>{5940675A-B579-460E-94D1-54222C63F5DA}</a:tableStyleId>
              </a:tblPr>
              <a:tblGrid>
                <a:gridCol w="2365334">
                  <a:extLst>
                    <a:ext uri="{9D8B030D-6E8A-4147-A177-3AD203B41FA5}">
                      <a16:colId xmlns:a16="http://schemas.microsoft.com/office/drawing/2014/main" val="4118355072"/>
                    </a:ext>
                  </a:extLst>
                </a:gridCol>
                <a:gridCol w="1659548">
                  <a:extLst>
                    <a:ext uri="{9D8B030D-6E8A-4147-A177-3AD203B41FA5}">
                      <a16:colId xmlns:a16="http://schemas.microsoft.com/office/drawing/2014/main" val="54617212"/>
                    </a:ext>
                  </a:extLst>
                </a:gridCol>
                <a:gridCol w="1711454">
                  <a:extLst>
                    <a:ext uri="{9D8B030D-6E8A-4147-A177-3AD203B41FA5}">
                      <a16:colId xmlns:a16="http://schemas.microsoft.com/office/drawing/2014/main" val="1647608126"/>
                    </a:ext>
                  </a:extLst>
                </a:gridCol>
                <a:gridCol w="2099838">
                  <a:extLst>
                    <a:ext uri="{9D8B030D-6E8A-4147-A177-3AD203B41FA5}">
                      <a16:colId xmlns:a16="http://schemas.microsoft.com/office/drawing/2014/main" val="103987442"/>
                    </a:ext>
                  </a:extLst>
                </a:gridCol>
                <a:gridCol w="1609070">
                  <a:extLst>
                    <a:ext uri="{9D8B030D-6E8A-4147-A177-3AD203B41FA5}">
                      <a16:colId xmlns:a16="http://schemas.microsoft.com/office/drawing/2014/main" val="3531192101"/>
                    </a:ext>
                  </a:extLst>
                </a:gridCol>
                <a:gridCol w="1625161">
                  <a:extLst>
                    <a:ext uri="{9D8B030D-6E8A-4147-A177-3AD203B41FA5}">
                      <a16:colId xmlns:a16="http://schemas.microsoft.com/office/drawing/2014/main" val="2199038997"/>
                    </a:ext>
                  </a:extLst>
                </a:gridCol>
              </a:tblGrid>
              <a:tr h="628010">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集群类型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应用目的</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数据类型</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计算特征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网络特征</a:t>
                      </a:r>
                    </a:p>
                  </a:txBody>
                  <a:tcPr anchor="ctr">
                    <a:solidFill>
                      <a:srgbClr val="92D050"/>
                    </a:solidFill>
                  </a:tcPr>
                </a:tc>
                <a:tc>
                  <a:txBody>
                    <a:bodyPr/>
                    <a:lstStyle/>
                    <a:p>
                      <a:pPr algn="ctr">
                        <a:lnSpc>
                          <a:spcPct val="100000"/>
                        </a:lnSpc>
                      </a:pPr>
                      <a:r>
                        <a:rPr kumimoji="0" lang="zh-CN" altLang="en-US" sz="1800" b="1" i="0" u="none" strike="noStrike" kern="0" cap="none" spc="0" normalizeH="0" baseline="0" dirty="0">
                          <a:ln>
                            <a:noFill/>
                          </a:ln>
                          <a:solidFill>
                            <a:schemeClr val="bg1"/>
                          </a:solidFill>
                          <a:effectLst/>
                          <a:uLnTx/>
                          <a:uFillTx/>
                          <a:latin typeface="Lexend" pitchFamily="2" charset="0"/>
                          <a:ea typeface="微软雅黑" pitchFamily="34" charset="-122"/>
                          <a:cs typeface="+mn-cs"/>
                        </a:rPr>
                        <a:t>存储特征</a:t>
                      </a:r>
                    </a:p>
                  </a:txBody>
                  <a:tcPr anchor="ctr">
                    <a:solidFill>
                      <a:srgbClr val="92D050"/>
                    </a:solidFill>
                  </a:tcPr>
                </a:tc>
                <a:extLst>
                  <a:ext uri="{0D108BD9-81ED-4DB2-BD59-A6C34878D82A}">
                    <a16:rowId xmlns:a16="http://schemas.microsoft.com/office/drawing/2014/main" val="3601706065"/>
                  </a:ext>
                </a:extLst>
              </a:tr>
              <a:tr h="1293824">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HPC</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高性能计算中心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国防科研</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FP64</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双精度</a:t>
                      </a:r>
                    </a:p>
                  </a:txBody>
                  <a:tcPr anchor="ctr"/>
                </a:tc>
                <a:tc rowSpan="2">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重算力，密集计算，高并行</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密集通信（每个应用流量特征不同，部分可隐藏）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复杂</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1589795987"/>
                  </a:ext>
                </a:extLst>
              </a:tr>
              <a:tr h="1621573">
                <a:tc>
                  <a:txBody>
                    <a:bodyPr/>
                    <a:lstStyle/>
                    <a:p>
                      <a:pPr>
                        <a:lnSpc>
                          <a:spcPct val="100000"/>
                        </a:lnSpc>
                      </a:pPr>
                      <a:r>
                        <a:rPr kumimoji="0" lang="en-US" altLang="zh-C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人工智能计算中心</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AI</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训练推理</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FP16</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半精度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BF16/FP8/FP4</a:t>
                      </a: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vMerge="1">
                  <a:txBody>
                    <a:bodyPr/>
                    <a:lstStyle/>
                    <a:p>
                      <a:pPr marL="0" algn="l" defTabSz="1186966" rtl="0" eaLnBrk="1" latinLnBrk="0" hangingPunct="1">
                        <a:lnSpc>
                          <a:spcPct val="150000"/>
                        </a:lnSpc>
                      </a:pPr>
                      <a:endParaRPr lang="zh-CN" altLang="en-US" sz="1800" kern="1200" dirty="0">
                        <a:solidFill>
                          <a:srgbClr val="0070C0"/>
                        </a:solidFill>
                        <a:latin typeface="微软雅黑" panose="020B0503020204020204" pitchFamily="34" charset="-122"/>
                        <a:ea typeface="微软雅黑" panose="020B0503020204020204" pitchFamily="34" charset="-122"/>
                        <a:cs typeface="+mn-cs"/>
                      </a:endParaRPr>
                    </a:p>
                  </a:txBody>
                  <a:tcP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密集通信（部分可隐藏）</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（按节奏迭代）</a:t>
                      </a:r>
                    </a:p>
                  </a:txBody>
                  <a:tcPr anchor="ctr"/>
                </a:tc>
                <a:extLst>
                  <a:ext uri="{0D108BD9-81ED-4DB2-BD59-A6C34878D82A}">
                    <a16:rowId xmlns:a16="http://schemas.microsoft.com/office/drawing/2014/main" val="563860085"/>
                  </a:ext>
                </a:extLst>
              </a:tr>
              <a:tr h="1099239">
                <a:tc>
                  <a:txBody>
                    <a:bodyPr/>
                    <a:lstStyle/>
                    <a:p>
                      <a:pPr>
                        <a:lnSpc>
                          <a:spcPct val="100000"/>
                        </a:lnSpc>
                      </a:pP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云数据中心</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互联网云计算</a:t>
                      </a:r>
                    </a:p>
                  </a:txBody>
                  <a:tcPr anchor="ctr"/>
                </a:tc>
                <a:tc>
                  <a:txBody>
                    <a:bodyPr/>
                    <a:lstStyle/>
                    <a:p>
                      <a:pPr marL="0" algn="l" defTabSz="1186966" rtl="0" eaLnBrk="1" latinLnBrk="0" hangingPunct="1">
                        <a:lnSpc>
                          <a:spcPct val="100000"/>
                        </a:lnSpc>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INT32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整型</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p>
                      <a:pPr marL="0" marR="0" lvl="0" indent="0" algn="l" defTabSz="118696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FP32</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全精度</a:t>
                      </a:r>
                      <a:endPar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通用计算，高并发</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分散通信</a:t>
                      </a:r>
                    </a:p>
                  </a:txBody>
                  <a:tcPr anchor="ctr"/>
                </a:tc>
                <a:tc>
                  <a:txBody>
                    <a:bodyPr/>
                    <a:lstStyle/>
                    <a:p>
                      <a:pPr marL="0" algn="l" defTabSz="1186966" rtl="0" eaLnBrk="1" latinLnBrk="0" hangingPunct="1">
                        <a:lnSpc>
                          <a:spcPct val="100000"/>
                        </a:lnSpc>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分散</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密集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a:t>
                      </a:r>
                      <a:endPar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anchor="ctr"/>
                </a:tc>
                <a:extLst>
                  <a:ext uri="{0D108BD9-81ED-4DB2-BD59-A6C34878D82A}">
                    <a16:rowId xmlns:a16="http://schemas.microsoft.com/office/drawing/2014/main" val="922694125"/>
                  </a:ext>
                </a:extLst>
              </a:tr>
            </a:tbl>
          </a:graphicData>
        </a:graphic>
      </p:graphicFrame>
    </p:spTree>
    <p:extLst>
      <p:ext uri="{BB962C8B-B14F-4D97-AF65-F5344CB8AC3E}">
        <p14:creationId xmlns:p14="http://schemas.microsoft.com/office/powerpoint/2010/main" val="1855895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endParaRPr lang="zh-CN" altLang="en-US" dirty="0"/>
          </a:p>
        </p:txBody>
      </p:sp>
    </p:spTree>
    <p:extLst>
      <p:ext uri="{BB962C8B-B14F-4D97-AF65-F5344CB8AC3E}">
        <p14:creationId xmlns:p14="http://schemas.microsoft.com/office/powerpoint/2010/main" val="105821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extLst>
      <p:ext uri="{BB962C8B-B14F-4D97-AF65-F5344CB8AC3E}">
        <p14:creationId xmlns:p14="http://schemas.microsoft.com/office/powerpoint/2010/main" val="1920713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dirty="0"/>
              <a:t>三类集群计算中心的区别：超算</a:t>
            </a:r>
            <a:r>
              <a:rPr lang="en-US" altLang="zh-CN" dirty="0"/>
              <a:t>&amp;</a:t>
            </a:r>
            <a:r>
              <a:rPr lang="zh-CN" altLang="en-US" dirty="0"/>
              <a:t>智算中心为高并行计算，云数据中心为高并发计算</a:t>
            </a:r>
            <a:endParaRPr lang="en-US" altLang="zh-CN" dirty="0"/>
          </a:p>
          <a:p>
            <a:pPr lvl="1"/>
            <a:r>
              <a:rPr lang="zh-CN" altLang="en-US" dirty="0"/>
              <a:t>超算中心：国之重器，主要进行</a:t>
            </a:r>
            <a:r>
              <a:rPr lang="en-US" altLang="zh-CN" dirty="0"/>
              <a:t>FP64</a:t>
            </a:r>
            <a:r>
              <a:rPr lang="zh-CN" altLang="en-US" dirty="0"/>
              <a:t>双精度的</a:t>
            </a:r>
            <a:r>
              <a:rPr lang="en-US" altLang="zh-CN" dirty="0"/>
              <a:t>HPC</a:t>
            </a:r>
            <a:r>
              <a:rPr lang="zh-CN" altLang="en-US" dirty="0"/>
              <a:t>高性能并行计算</a:t>
            </a:r>
            <a:endParaRPr lang="en-US" altLang="zh-CN" dirty="0"/>
          </a:p>
          <a:p>
            <a:pPr lvl="1"/>
            <a:r>
              <a:rPr lang="zh-CN" altLang="en-US" dirty="0"/>
              <a:t>智算中心：智算利器，主要进行</a:t>
            </a:r>
            <a:r>
              <a:rPr lang="en-US" altLang="zh-CN" dirty="0"/>
              <a:t>FP16</a:t>
            </a:r>
            <a:r>
              <a:rPr lang="zh-CN" altLang="en-US" dirty="0"/>
              <a:t>半精度大模型并行训练和集中推理</a:t>
            </a:r>
            <a:endParaRPr lang="en-US" altLang="zh-CN" dirty="0"/>
          </a:p>
          <a:p>
            <a:pPr lvl="1"/>
            <a:r>
              <a:rPr lang="zh-CN" altLang="en-US" dirty="0"/>
              <a:t>云数据中心：互联网云计算基座，主要进行整形和</a:t>
            </a:r>
            <a:r>
              <a:rPr lang="en-US" altLang="zh-CN" dirty="0"/>
              <a:t>FP32</a:t>
            </a:r>
            <a:r>
              <a:rPr lang="zh-CN" altLang="en-US" dirty="0"/>
              <a:t>全精度的高并发通用计算</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00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0258604-1DD1-8879-E8EA-5F6B839889AC}"/>
              </a:ext>
            </a:extLst>
          </p:cNvPr>
          <p:cNvSpPr>
            <a:spLocks noGrp="1"/>
          </p:cNvSpPr>
          <p:nvPr>
            <p:ph type="title"/>
          </p:nvPr>
        </p:nvSpPr>
        <p:spPr>
          <a:xfrm>
            <a:off x="623635" y="522789"/>
            <a:ext cx="10963473" cy="589190"/>
          </a:xfrm>
        </p:spPr>
        <p:txBody>
          <a:bodyPr/>
          <a:lstStyle/>
          <a:p>
            <a:r>
              <a:rPr lang="en-US" altLang="zh-CN" dirty="0"/>
              <a:t>Summary</a:t>
            </a:r>
            <a:endParaRPr lang="zh-CN" altLang="en-US" dirty="0"/>
          </a:p>
        </p:txBody>
      </p:sp>
      <p:sp>
        <p:nvSpPr>
          <p:cNvPr id="5" name="内容占位符 4">
            <a:extLst>
              <a:ext uri="{FF2B5EF4-FFF2-40B4-BE49-F238E27FC236}">
                <a16:creationId xmlns:a16="http://schemas.microsoft.com/office/drawing/2014/main" id="{2A68CE08-C441-3DD1-B4D7-138D63D53E62}"/>
              </a:ext>
            </a:extLst>
          </p:cNvPr>
          <p:cNvSpPr>
            <a:spLocks noGrp="1"/>
          </p:cNvSpPr>
          <p:nvPr>
            <p:ph sz="half" idx="1"/>
          </p:nvPr>
        </p:nvSpPr>
        <p:spPr>
          <a:xfrm>
            <a:off x="623635" y="1246909"/>
            <a:ext cx="10963473" cy="5108171"/>
          </a:xfrm>
        </p:spPr>
        <p:txBody>
          <a:bodyPr/>
          <a:lstStyle/>
          <a:p>
            <a:r>
              <a:rPr lang="zh-CN" altLang="en-US"/>
              <a:t>集群</a:t>
            </a:r>
            <a:r>
              <a:rPr lang="zh-CN" altLang="en-US" dirty="0"/>
              <a:t>计算是主要的算力集成设施建设方式，像水厂、电厂一样</a:t>
            </a:r>
            <a:endParaRPr lang="en-US" altLang="zh-CN" dirty="0"/>
          </a:p>
          <a:p>
            <a:r>
              <a:rPr lang="zh-CN" altLang="en-US" dirty="0"/>
              <a:t>算力基础设施建设，从 分层堆叠 走向 集群全栈优化，达成规模系统最优</a:t>
            </a:r>
            <a:endParaRPr lang="en-US" altLang="zh-CN" dirty="0"/>
          </a:p>
        </p:txBody>
      </p:sp>
      <p:pic>
        <p:nvPicPr>
          <p:cNvPr id="16" name="Picture 2" descr="思考表情包图片-思考表情包模板下载-包图网">
            <a:extLst>
              <a:ext uri="{FF2B5EF4-FFF2-40B4-BE49-F238E27FC236}">
                <a16:creationId xmlns:a16="http://schemas.microsoft.com/office/drawing/2014/main" id="{004F2885-36E8-B539-D06A-3E91B56DA5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75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b="1" i="0" dirty="0">
                <a:solidFill>
                  <a:srgbClr val="4D6BFE"/>
                </a:solidFill>
                <a:effectLst/>
                <a:latin typeface="PingFang SC" panose="020B0400000000000000" pitchFamily="34" charset="-122"/>
                <a:ea typeface="PingFang SC" panose="020B0400000000000000" pitchFamily="34" charset="-122"/>
                <a:hlinkClick r:id="rId2"/>
              </a:rPr>
              <a:t>https://zhuanlan.zhihu.com/p/683671511</a:t>
            </a: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lnSpc>
                <a:spcPct val="100000"/>
              </a:lnSpc>
            </a:pPr>
            <a:endParaRPr lang="en" altLang="zh-CN" sz="1200" b="1" i="0" dirty="0">
              <a:solidFill>
                <a:srgbClr val="4D6BFE"/>
              </a:solidFill>
              <a:effectLst/>
              <a:latin typeface="PingFang SC" panose="020B0400000000000000" pitchFamily="34" charset="-122"/>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3"/>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0B7BE-341C-ADFD-84AA-FB9E8269A085}"/>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新基建，中国数字经济引擎的顶层规划</a:t>
            </a:r>
            <a:endParaRPr lang="zh-CN" altLang="en-US" dirty="0"/>
          </a:p>
        </p:txBody>
      </p:sp>
      <p:sp>
        <p:nvSpPr>
          <p:cNvPr id="3" name="内容占位符 2">
            <a:extLst>
              <a:ext uri="{FF2B5EF4-FFF2-40B4-BE49-F238E27FC236}">
                <a16:creationId xmlns:a16="http://schemas.microsoft.com/office/drawing/2014/main" id="{2B6A4ECD-A249-4691-E6F7-3E276C06CB00}"/>
              </a:ext>
            </a:extLst>
          </p:cNvPr>
          <p:cNvSpPr>
            <a:spLocks noGrp="1"/>
          </p:cNvSpPr>
          <p:nvPr>
            <p:ph sz="half" idx="1"/>
          </p:nvPr>
        </p:nvSpPr>
        <p:spPr>
          <a:xfrm>
            <a:off x="623636" y="1246909"/>
            <a:ext cx="5849083" cy="5108171"/>
          </a:xfrm>
        </p:spPr>
        <p:txBody>
          <a:bodyPr/>
          <a:lstStyle/>
          <a:p>
            <a:pPr marL="0" indent="0" algn="ctr">
              <a:lnSpc>
                <a:spcPct val="150000"/>
              </a:lnSpc>
              <a:buNone/>
            </a:pPr>
            <a:r>
              <a:rPr lang="zh-CN" altLang="en-US" sz="2400" b="1" dirty="0">
                <a:solidFill>
                  <a:srgbClr val="66BA36"/>
                </a:solidFill>
                <a:latin typeface="微软雅黑" panose="020B0503020204020204" pitchFamily="34" charset="-122"/>
                <a:ea typeface="微软雅黑" panose="020B0503020204020204" pitchFamily="34" charset="-122"/>
              </a:rPr>
              <a:t>“数字经济不能建设在沙滩上”</a:t>
            </a:r>
            <a:endParaRPr lang="en-US" altLang="zh-CN" sz="2400" b="1" dirty="0">
              <a:solidFill>
                <a:srgbClr val="66BA36"/>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2018</a:t>
            </a:r>
            <a:r>
              <a:rPr lang="zh-CN" altLang="en-US" sz="1400" b="1" dirty="0">
                <a:solidFill>
                  <a:srgbClr val="374153"/>
                </a:solidFill>
                <a:latin typeface="微软雅黑" panose="020B0503020204020204" pitchFamily="34" charset="-122"/>
                <a:ea typeface="微软雅黑" panose="020B0503020204020204" pitchFamily="34" charset="-122"/>
              </a:rPr>
              <a:t>年关于自主创新的重要讲话</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掌握创新和发展主动权，促进中国产业迈向全球价值链高端。</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掌握核心技术，加快推进国产自主可控替代</a:t>
            </a: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endParaRPr lang="en-US" altLang="zh-CN" sz="1400"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en-US" altLang="zh-CN" sz="2400" b="1" dirty="0">
                <a:solidFill>
                  <a:srgbClr val="66BA36"/>
                </a:solidFill>
                <a:latin typeface="微软雅黑" panose="020B0503020204020204" pitchFamily="34" charset="-122"/>
                <a:ea typeface="微软雅黑" panose="020B0503020204020204" pitchFamily="34" charset="-122"/>
              </a:rPr>
              <a:t>“</a:t>
            </a:r>
            <a:r>
              <a:rPr lang="zh-CN" altLang="en-US" sz="2400" b="1" dirty="0">
                <a:solidFill>
                  <a:srgbClr val="66BA36"/>
                </a:solidFill>
                <a:latin typeface="微软雅黑" panose="020B0503020204020204" pitchFamily="34" charset="-122"/>
                <a:ea typeface="微软雅黑" panose="020B0503020204020204" pitchFamily="34" charset="-122"/>
              </a:rPr>
              <a:t>要适度超前，布局有利于引领产业发展和维护国家安全的基础设施</a:t>
            </a:r>
            <a:r>
              <a:rPr lang="en-US" altLang="zh-CN" sz="2400" b="1" dirty="0">
                <a:solidFill>
                  <a:srgbClr val="66BA36"/>
                </a:solidFill>
                <a:latin typeface="微软雅黑" panose="020B0503020204020204" pitchFamily="34" charset="-122"/>
                <a:ea typeface="微软雅黑" panose="020B0503020204020204" pitchFamily="34" charset="-122"/>
              </a:rPr>
              <a:t>”</a:t>
            </a:r>
          </a:p>
          <a:p>
            <a:pPr marL="0" indent="0" algn="ctr">
              <a:lnSpc>
                <a:spcPct val="150000"/>
              </a:lnSpc>
              <a:buNone/>
            </a:pPr>
            <a:r>
              <a:rPr lang="zh-CN" altLang="en-US" sz="1400" b="1" dirty="0">
                <a:solidFill>
                  <a:srgbClr val="374153"/>
                </a:solidFill>
                <a:latin typeface="微软雅黑" panose="020B0503020204020204" pitchFamily="34" charset="-122"/>
                <a:ea typeface="微软雅黑" panose="020B0503020204020204" pitchFamily="34" charset="-122"/>
              </a:rPr>
              <a:t>习总书记</a:t>
            </a:r>
            <a:r>
              <a:rPr lang="en-US" altLang="zh-CN" sz="1400" b="1" dirty="0">
                <a:solidFill>
                  <a:srgbClr val="374153"/>
                </a:solidFill>
                <a:latin typeface="微软雅黑" panose="020B0503020204020204" pitchFamily="34" charset="-122"/>
                <a:ea typeface="微软雅黑" panose="020B0503020204020204" pitchFamily="34" charset="-122"/>
              </a:rPr>
              <a:t>2022</a:t>
            </a:r>
            <a:r>
              <a:rPr lang="zh-CN" altLang="en-US" sz="1400" b="1" dirty="0">
                <a:solidFill>
                  <a:srgbClr val="374153"/>
                </a:solidFill>
                <a:latin typeface="微软雅黑" panose="020B0503020204020204" pitchFamily="34" charset="-122"/>
                <a:ea typeface="微软雅黑" panose="020B0503020204020204" pitchFamily="34" charset="-122"/>
              </a:rPr>
              <a:t>年</a:t>
            </a:r>
            <a:r>
              <a:rPr lang="en-US" altLang="zh-CN" sz="1400" b="1" dirty="0">
                <a:solidFill>
                  <a:srgbClr val="374153"/>
                </a:solidFill>
                <a:latin typeface="微软雅黑" panose="020B0503020204020204" pitchFamily="34" charset="-122"/>
                <a:ea typeface="微软雅黑" panose="020B0503020204020204" pitchFamily="34" charset="-122"/>
              </a:rPr>
              <a:t>4</a:t>
            </a:r>
            <a:r>
              <a:rPr lang="zh-CN" altLang="en-US" sz="1400" b="1" dirty="0">
                <a:solidFill>
                  <a:srgbClr val="374153"/>
                </a:solidFill>
                <a:latin typeface="微软雅黑" panose="020B0503020204020204" pitchFamily="34" charset="-122"/>
                <a:ea typeface="微软雅黑" panose="020B0503020204020204" pitchFamily="34" charset="-122"/>
              </a:rPr>
              <a:t>月</a:t>
            </a:r>
            <a:r>
              <a:rPr lang="en-US" altLang="zh-CN" sz="1400" b="1" dirty="0">
                <a:solidFill>
                  <a:srgbClr val="374153"/>
                </a:solidFill>
                <a:latin typeface="微软雅黑" panose="020B0503020204020204" pitchFamily="34" charset="-122"/>
                <a:ea typeface="微软雅黑" panose="020B0503020204020204" pitchFamily="34" charset="-122"/>
              </a:rPr>
              <a:t>26</a:t>
            </a:r>
            <a:r>
              <a:rPr lang="zh-CN" altLang="en-US" sz="1400" b="1" dirty="0">
                <a:solidFill>
                  <a:srgbClr val="374153"/>
                </a:solidFill>
                <a:latin typeface="微软雅黑" panose="020B0503020204020204" pitchFamily="34" charset="-122"/>
                <a:ea typeface="微软雅黑" panose="020B0503020204020204" pitchFamily="34" charset="-122"/>
              </a:rPr>
              <a:t>日主持召开中央财经委员会第十一次会议</a:t>
            </a:r>
            <a:endParaRPr lang="en-US" altLang="zh-CN" sz="1400" b="1" dirty="0">
              <a:solidFill>
                <a:srgbClr val="374153"/>
              </a:solidFill>
              <a:latin typeface="微软雅黑" panose="020B0503020204020204" pitchFamily="34" charset="-122"/>
              <a:ea typeface="微软雅黑" panose="020B0503020204020204" pitchFamily="34" charset="-122"/>
            </a:endParaRPr>
          </a:p>
          <a:p>
            <a:pPr marL="0" indent="0" algn="ctr">
              <a:lnSpc>
                <a:spcPct val="150000"/>
              </a:lnSpc>
              <a:buNone/>
            </a:pPr>
            <a:r>
              <a:rPr lang="zh-CN" altLang="en-US" sz="1400" dirty="0">
                <a:solidFill>
                  <a:srgbClr val="374153"/>
                </a:solidFill>
                <a:latin typeface="微软雅黑" panose="020B0503020204020204" pitchFamily="34" charset="-122"/>
                <a:ea typeface="微软雅黑" panose="020B0503020204020204" pitchFamily="34" charset="-122"/>
              </a:rPr>
              <a:t>要加强信息、科技、物流等产业升级基础设施建设，布局建设</a:t>
            </a:r>
            <a:r>
              <a:rPr lang="zh-CN" altLang="en-US" sz="1400" b="1" dirty="0">
                <a:solidFill>
                  <a:srgbClr val="374153"/>
                </a:solidFill>
                <a:latin typeface="微软雅黑" panose="020B0503020204020204" pitchFamily="34" charset="-122"/>
                <a:ea typeface="微软雅黑" panose="020B0503020204020204" pitchFamily="34" charset="-122"/>
              </a:rPr>
              <a:t>新一代超算、云计算、人工智能平台、宽带基础网络</a:t>
            </a:r>
            <a:r>
              <a:rPr lang="zh-CN" altLang="en-US" sz="1400" dirty="0">
                <a:solidFill>
                  <a:srgbClr val="374153"/>
                </a:solidFill>
                <a:latin typeface="微软雅黑" panose="020B0503020204020204" pitchFamily="34" charset="-122"/>
                <a:ea typeface="微软雅黑" panose="020B0503020204020204" pitchFamily="34" charset="-122"/>
              </a:rPr>
              <a:t>等设施，推进</a:t>
            </a:r>
            <a:r>
              <a:rPr lang="zh-CN" altLang="en-US" sz="1400" b="1" dirty="0">
                <a:solidFill>
                  <a:srgbClr val="374153"/>
                </a:solidFill>
                <a:latin typeface="微软雅黑" panose="020B0503020204020204" pitchFamily="34" charset="-122"/>
                <a:ea typeface="微软雅黑" panose="020B0503020204020204" pitchFamily="34" charset="-122"/>
              </a:rPr>
              <a:t>重大科技基础设施</a:t>
            </a:r>
            <a:r>
              <a:rPr lang="zh-CN" altLang="en-US" sz="1400" dirty="0">
                <a:solidFill>
                  <a:srgbClr val="374153"/>
                </a:solidFill>
                <a:latin typeface="微软雅黑" panose="020B0503020204020204" pitchFamily="34" charset="-122"/>
                <a:ea typeface="微软雅黑" panose="020B0503020204020204" pitchFamily="34" charset="-122"/>
              </a:rPr>
              <a:t>布局建设</a:t>
            </a:r>
          </a:p>
        </p:txBody>
      </p:sp>
      <p:pic>
        <p:nvPicPr>
          <p:cNvPr id="4" name="图片 3">
            <a:extLst>
              <a:ext uri="{FF2B5EF4-FFF2-40B4-BE49-F238E27FC236}">
                <a16:creationId xmlns:a16="http://schemas.microsoft.com/office/drawing/2014/main" id="{96C605EB-F8A1-25DB-9126-B3B2ECC592D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428071" y="1256443"/>
            <a:ext cx="3998795" cy="4082600"/>
          </a:xfrm>
          <a:prstGeom prst="rect">
            <a:avLst/>
          </a:prstGeom>
        </p:spPr>
      </p:pic>
      <p:sp>
        <p:nvSpPr>
          <p:cNvPr id="5" name="矩形 4">
            <a:extLst>
              <a:ext uri="{FF2B5EF4-FFF2-40B4-BE49-F238E27FC236}">
                <a16:creationId xmlns:a16="http://schemas.microsoft.com/office/drawing/2014/main" id="{2F81FC3E-8220-5205-8494-D7E37148BA89}"/>
              </a:ext>
            </a:extLst>
          </p:cNvPr>
          <p:cNvSpPr/>
          <p:nvPr/>
        </p:nvSpPr>
        <p:spPr>
          <a:xfrm>
            <a:off x="7112865" y="5339043"/>
            <a:ext cx="4314001" cy="792525"/>
          </a:xfrm>
          <a:prstGeom prst="rect">
            <a:avLst/>
          </a:prstGeom>
        </p:spPr>
        <p:txBody>
          <a:bodyPr wrap="none">
            <a:spAutoFit/>
          </a:bodyPr>
          <a:lstStyle/>
          <a:p>
            <a:pPr algn="ctr">
              <a:lnSpc>
                <a:spcPct val="150000"/>
              </a:lnSpc>
            </a:pPr>
            <a:r>
              <a:rPr lang="zh-CN" altLang="en-US" b="1" dirty="0">
                <a:solidFill>
                  <a:srgbClr val="374153"/>
                </a:solidFill>
                <a:latin typeface="微软雅黑" panose="020B0503020204020204" pitchFamily="34" charset="-122"/>
                <a:ea typeface="微软雅黑" panose="020B0503020204020204" pitchFamily="34" charset="-122"/>
              </a:rPr>
              <a:t>新基建和数字经济</a:t>
            </a:r>
            <a:endParaRPr lang="en-US" altLang="zh-CN" b="1" dirty="0">
              <a:solidFill>
                <a:srgbClr val="374153"/>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374153"/>
                </a:solidFill>
                <a:latin typeface="微软雅黑" panose="020B0503020204020204" pitchFamily="34" charset="-122"/>
                <a:ea typeface="微软雅黑" panose="020B0503020204020204" pitchFamily="34" charset="-122"/>
              </a:rPr>
              <a:t>数字新基建（</a:t>
            </a:r>
            <a:r>
              <a:rPr lang="zh-CN" altLang="en-US" sz="1400" b="1" dirty="0">
                <a:solidFill>
                  <a:srgbClr val="66BA36"/>
                </a:solidFill>
                <a:latin typeface="微软雅黑" panose="020B0503020204020204" pitchFamily="34" charset="-122"/>
                <a:ea typeface="微软雅黑" panose="020B0503020204020204" pitchFamily="34" charset="-122"/>
              </a:rPr>
              <a:t>数据中心</a:t>
            </a:r>
            <a:r>
              <a:rPr lang="zh-CN" altLang="en-US" sz="1400" dirty="0">
                <a:solidFill>
                  <a:srgbClr val="374153"/>
                </a:solidFill>
                <a:latin typeface="微软雅黑" panose="020B0503020204020204" pitchFamily="34" charset="-122"/>
                <a:ea typeface="微软雅黑" panose="020B0503020204020204" pitchFamily="34" charset="-122"/>
              </a:rPr>
              <a:t>）和智能新基建（</a:t>
            </a:r>
            <a:r>
              <a:rPr lang="zh-CN" altLang="en-US" sz="1400" b="1" dirty="0">
                <a:solidFill>
                  <a:srgbClr val="66BA36"/>
                </a:solidFill>
                <a:latin typeface="微软雅黑" panose="020B0503020204020204" pitchFamily="34" charset="-122"/>
                <a:ea typeface="微软雅黑" panose="020B0503020204020204" pitchFamily="34" charset="-122"/>
              </a:rPr>
              <a:t>人工智能</a:t>
            </a:r>
            <a:r>
              <a:rPr lang="zh-CN" altLang="en-US" sz="1400" dirty="0">
                <a:solidFill>
                  <a:srgbClr val="374153"/>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226996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a:xfrm>
            <a:off x="623635" y="522789"/>
            <a:ext cx="10963473" cy="589190"/>
          </a:xfrm>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a:xfrm>
            <a:off x="623635" y="1246909"/>
            <a:ext cx="10963473" cy="5108171"/>
          </a:xfrm>
        </p:spPr>
        <p:txBody>
          <a:bodyPr/>
          <a:lstStyle/>
          <a:p>
            <a:pPr marL="753456" lvl="1" indent="-514350">
              <a:buFont typeface="+mj-lt"/>
              <a:buAutoNum type="arabicPeriod"/>
            </a:pPr>
            <a:r>
              <a:rPr lang="zh-CN" altLang="en-US" sz="2400" dirty="0"/>
              <a:t>什么是算力（算力单位、算力空间）</a:t>
            </a:r>
            <a:endParaRPr lang="en-US" altLang="zh-CN" sz="2400" dirty="0"/>
          </a:p>
          <a:p>
            <a:pPr marL="753456" lvl="1" indent="-514350">
              <a:buFont typeface="+mj-lt"/>
              <a:buAutoNum type="arabicPeriod"/>
            </a:pPr>
            <a:r>
              <a:rPr lang="zh-CN" altLang="en-US" sz="2400" dirty="0"/>
              <a:t>高性能计算（数值分析、并行计算）</a:t>
            </a:r>
            <a:endParaRPr lang="en-US" altLang="zh-CN" sz="2400" dirty="0"/>
          </a:p>
          <a:p>
            <a:pPr marL="753456" lvl="1" indent="-514350">
              <a:buFont typeface="+mj-lt"/>
              <a:buAutoNum type="arabicPeriod"/>
            </a:pPr>
            <a:r>
              <a:rPr lang="zh-CN" altLang="en-US" sz="2400" dirty="0"/>
              <a:t>集群计算（高性能计算中心、云数据中心、</a:t>
            </a:r>
            <a:r>
              <a:rPr lang="en-US" altLang="zh-CN" sz="2400" dirty="0"/>
              <a:t> AI </a:t>
            </a:r>
            <a:r>
              <a:rPr lang="zh-CN" altLang="en-US" sz="2400" dirty="0"/>
              <a:t>智算中心）</a:t>
            </a:r>
            <a:endParaRPr lang="en-US" altLang="zh-CN" sz="2400" dirty="0"/>
          </a:p>
        </p:txBody>
      </p:sp>
      <p:pic>
        <p:nvPicPr>
          <p:cNvPr id="6" name="Picture 2" descr="思考表情包图片-思考表情包模板下载-包图网">
            <a:extLst>
              <a:ext uri="{FF2B5EF4-FFF2-40B4-BE49-F238E27FC236}">
                <a16:creationId xmlns:a16="http://schemas.microsoft.com/office/drawing/2014/main" id="{65F72D10-BF96-724F-82F9-A6D482ED53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9600" b="1" dirty="0">
                <a:latin typeface="微软雅黑" panose="020B0503020204020204" pitchFamily="34" charset="-122"/>
                <a:ea typeface="微软雅黑" panose="020B0503020204020204" pitchFamily="34" charset="-122"/>
              </a:rPr>
              <a:t>算力</a:t>
            </a:r>
            <a:endParaRPr lang="en-US" altLang="zh-CN" sz="9600" b="1" dirty="0">
              <a:latin typeface="微软雅黑" panose="020B0503020204020204" pitchFamily="34" charset="-122"/>
              <a:ea typeface="微软雅黑" panose="020B0503020204020204" pitchFamily="34" charset="-122"/>
            </a:endParaRPr>
          </a:p>
          <a:p>
            <a:r>
              <a:rPr lang="en" altLang="zh-CN" sz="7800" dirty="0"/>
              <a:t>Computational Power</a:t>
            </a:r>
            <a:endParaRPr lang="en-US" altLang="zh-CN" sz="7800" dirty="0"/>
          </a:p>
        </p:txBody>
      </p:sp>
    </p:spTree>
    <p:extLst>
      <p:ext uri="{BB962C8B-B14F-4D97-AF65-F5344CB8AC3E}">
        <p14:creationId xmlns:p14="http://schemas.microsoft.com/office/powerpoint/2010/main" val="411936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FE981-7353-AEFB-E91E-D681717538D0}"/>
              </a:ext>
            </a:extLst>
          </p:cNvPr>
          <p:cNvSpPr>
            <a:spLocks noGrp="1"/>
          </p:cNvSpPr>
          <p:nvPr>
            <p:ph type="title"/>
          </p:nvPr>
        </p:nvSpPr>
        <p:spPr>
          <a:xfrm>
            <a:off x="623635" y="522789"/>
            <a:ext cx="10963473" cy="589190"/>
          </a:xfrm>
        </p:spPr>
        <p:txBody>
          <a:bodyPr/>
          <a:lstStyle/>
          <a:p>
            <a:r>
              <a:rPr lang="zh-CN" altLang="en-US"/>
              <a:t>小知识：算力水平是如何衡量的？</a:t>
            </a:r>
            <a:endParaRPr lang="zh-CN" altLang="en-US" dirty="0"/>
          </a:p>
        </p:txBody>
      </p:sp>
      <p:sp>
        <p:nvSpPr>
          <p:cNvPr id="3" name="内容占位符 2">
            <a:extLst>
              <a:ext uri="{FF2B5EF4-FFF2-40B4-BE49-F238E27FC236}">
                <a16:creationId xmlns:a16="http://schemas.microsoft.com/office/drawing/2014/main" id="{CA28E48D-A29A-937C-8326-72EAD43897E2}"/>
              </a:ext>
            </a:extLst>
          </p:cNvPr>
          <p:cNvSpPr>
            <a:spLocks noGrp="1"/>
          </p:cNvSpPr>
          <p:nvPr>
            <p:ph sz="half" idx="1"/>
          </p:nvPr>
        </p:nvSpPr>
        <p:spPr>
          <a:xfrm>
            <a:off x="623888" y="1246188"/>
            <a:ext cx="10963275" cy="5108575"/>
          </a:xfrm>
        </p:spPr>
        <p:txBody>
          <a:bodyPr/>
          <a:lstStyle/>
          <a:p>
            <a:r>
              <a:rPr lang="en-US" altLang="zh-CN" b="1" dirty="0">
                <a:solidFill>
                  <a:srgbClr val="66BA36"/>
                </a:solidFill>
              </a:rPr>
              <a:t>FLOPS</a:t>
            </a:r>
            <a:r>
              <a:rPr lang="zh-CN" altLang="en-US" b="1" dirty="0">
                <a:solidFill>
                  <a:srgbClr val="66BA36"/>
                </a:solidFill>
              </a:rPr>
              <a:t> </a:t>
            </a:r>
            <a:r>
              <a:rPr lang="en-US" altLang="zh-CN" dirty="0"/>
              <a:t>= </a:t>
            </a:r>
            <a:r>
              <a:rPr lang="en-US" altLang="zh-CN" b="1" dirty="0" err="1">
                <a:solidFill>
                  <a:srgbClr val="66BA36"/>
                </a:solidFill>
              </a:rPr>
              <a:t>FL</a:t>
            </a:r>
            <a:r>
              <a:rPr lang="en-US" altLang="zh-CN" dirty="0" err="1"/>
              <a:t>oating</a:t>
            </a:r>
            <a:r>
              <a:rPr lang="en-US" altLang="zh-CN" dirty="0"/>
              <a:t> point </a:t>
            </a:r>
            <a:r>
              <a:rPr lang="en-US" altLang="zh-CN" b="1" dirty="0">
                <a:solidFill>
                  <a:srgbClr val="66BA36"/>
                </a:solidFill>
              </a:rPr>
              <a:t>O</a:t>
            </a:r>
            <a:r>
              <a:rPr lang="en-US" altLang="zh-CN" dirty="0"/>
              <a:t>perations </a:t>
            </a:r>
            <a:r>
              <a:rPr lang="en-US" altLang="zh-CN" b="1" dirty="0">
                <a:solidFill>
                  <a:srgbClr val="66BA36"/>
                </a:solidFill>
              </a:rPr>
              <a:t>P</a:t>
            </a:r>
            <a:r>
              <a:rPr lang="en-US" altLang="zh-CN" dirty="0"/>
              <a:t>er </a:t>
            </a:r>
            <a:r>
              <a:rPr lang="en-US" altLang="zh-CN" b="1" dirty="0">
                <a:solidFill>
                  <a:srgbClr val="66BA36"/>
                </a:solidFill>
              </a:rPr>
              <a:t>S</a:t>
            </a:r>
            <a:r>
              <a:rPr lang="en-US" altLang="zh-CN" dirty="0"/>
              <a:t>econd</a:t>
            </a:r>
            <a:r>
              <a:rPr lang="zh-CN" altLang="en-US" dirty="0"/>
              <a:t>，每秒浮点计算次数</a:t>
            </a:r>
            <a:endParaRPr lang="en-US" altLang="zh-CN" dirty="0"/>
          </a:p>
          <a:p>
            <a:r>
              <a:rPr lang="en-US" altLang="zh-CN" dirty="0"/>
              <a:t>HPC</a:t>
            </a:r>
            <a:r>
              <a:rPr lang="zh-CN" altLang="en-US" dirty="0"/>
              <a:t> 一般数据类型 </a:t>
            </a:r>
            <a:r>
              <a:rPr lang="en-US" altLang="zh-CN" dirty="0"/>
              <a:t>64</a:t>
            </a:r>
            <a:r>
              <a:rPr lang="zh-CN" altLang="en-US" dirty="0"/>
              <a:t>位双字长精度（</a:t>
            </a:r>
            <a:r>
              <a:rPr lang="en-US" altLang="zh-CN" dirty="0"/>
              <a:t>FP64</a:t>
            </a:r>
            <a:r>
              <a:rPr lang="zh-CN" altLang="en-US" dirty="0"/>
              <a:t>），</a:t>
            </a:r>
            <a:r>
              <a:rPr lang="en-US" altLang="zh-CN" dirty="0"/>
              <a:t>FLOPS</a:t>
            </a:r>
            <a:r>
              <a:rPr lang="zh-CN" altLang="en-US" dirty="0"/>
              <a:t>一般采用</a:t>
            </a:r>
            <a:r>
              <a:rPr lang="en-US" altLang="zh-CN" dirty="0"/>
              <a:t>FP64</a:t>
            </a:r>
            <a:r>
              <a:rPr lang="zh-CN" altLang="en-US" dirty="0"/>
              <a:t>的算力水平来评估</a:t>
            </a:r>
          </a:p>
          <a:p>
            <a:endParaRPr lang="zh-CN" altLang="en-US" dirty="0"/>
          </a:p>
        </p:txBody>
      </p:sp>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4C95BBB2-5C35-4CD8-ACE7-092AF821D6B1}"/>
              </a:ext>
            </a:extLst>
          </p:cNvPr>
          <p:cNvGraphicFramePr>
            <a:graphicFrameLocks noGrp="1"/>
          </p:cNvGraphicFramePr>
          <p:nvPr>
            <p:extLst>
              <p:ext uri="{D42A27DB-BD31-4B8C-83A1-F6EECF244321}">
                <p14:modId xmlns:p14="http://schemas.microsoft.com/office/powerpoint/2010/main" val="2520715457"/>
              </p:ext>
            </p:extLst>
          </p:nvPr>
        </p:nvGraphicFramePr>
        <p:xfrm>
          <a:off x="914400" y="2847561"/>
          <a:ext cx="6945332" cy="708660"/>
        </p:xfrm>
        <a:graphic>
          <a:graphicData uri="http://schemas.openxmlformats.org/drawingml/2006/table">
            <a:tbl>
              <a:tblPr/>
              <a:tblGrid>
                <a:gridCol w="2906405">
                  <a:extLst>
                    <a:ext uri="{9D8B030D-6E8A-4147-A177-3AD203B41FA5}">
                      <a16:colId xmlns:a16="http://schemas.microsoft.com/office/drawing/2014/main" val="20000"/>
                    </a:ext>
                  </a:extLst>
                </a:gridCol>
                <a:gridCol w="2113748">
                  <a:extLst>
                    <a:ext uri="{9D8B030D-6E8A-4147-A177-3AD203B41FA5}">
                      <a16:colId xmlns:a16="http://schemas.microsoft.com/office/drawing/2014/main" val="20002"/>
                    </a:ext>
                  </a:extLst>
                </a:gridCol>
                <a:gridCol w="1925179">
                  <a:extLst>
                    <a:ext uri="{9D8B030D-6E8A-4147-A177-3AD203B41FA5}">
                      <a16:colId xmlns:a16="http://schemas.microsoft.com/office/drawing/2014/main" val="20003"/>
                    </a:ext>
                  </a:extLst>
                </a:gridCol>
              </a:tblGrid>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Processors </a:t>
                      </a:r>
                      <a:r>
                        <a:rPr lang="en-US" altLang="zh-CN" sz="1200" u="none" strike="noStrike" dirty="0">
                          <a:solidFill>
                            <a:srgbClr val="374153"/>
                          </a:solidFill>
                          <a:effectLst/>
                          <a:latin typeface="Lexend" pitchFamily="2" charset="0"/>
                          <a:ea typeface="+mj-ea"/>
                        </a:rPr>
                        <a:t>in Mate60 Pro</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FP64 (</a:t>
                      </a:r>
                      <a:r>
                        <a:rPr lang="zh-CN" altLang="en-US" sz="1200" u="none" strike="noStrike" dirty="0">
                          <a:solidFill>
                            <a:srgbClr val="374153"/>
                          </a:solidFill>
                          <a:effectLst/>
                          <a:latin typeface="Lexend" pitchFamily="2" charset="0"/>
                          <a:ea typeface="+mj-ea"/>
                        </a:rPr>
                        <a:t>双精度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FP32 (</a:t>
                      </a:r>
                      <a:r>
                        <a:rPr lang="zh-CN" altLang="en-US" sz="1200" u="none" strike="noStrike" dirty="0">
                          <a:solidFill>
                            <a:srgbClr val="374153"/>
                          </a:solidFill>
                          <a:effectLst/>
                          <a:latin typeface="Lexend" pitchFamily="2" charset="0"/>
                          <a:ea typeface="+mj-ea"/>
                        </a:rPr>
                        <a:t>单精度</a:t>
                      </a:r>
                      <a:r>
                        <a:rPr lang="en-US" sz="1200" u="none" strike="noStrike" dirty="0">
                          <a:solidFill>
                            <a:srgbClr val="374153"/>
                          </a:solidFill>
                          <a:effectLst/>
                          <a:latin typeface="Lexend" pitchFamily="2" charset="0"/>
                          <a:ea typeface="+mj-ea"/>
                        </a:rPr>
                        <a:t>)</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4330">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100" u="sng" strike="noStrike" dirty="0" err="1">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HiSilicon</a:t>
                      </a:r>
                      <a:r>
                        <a:rPr lang="en-US" sz="1100" u="sng" strike="noStrike" dirty="0">
                          <a:solidFill>
                            <a:srgbClr val="374153"/>
                          </a:solidFill>
                          <a:effectLst/>
                          <a:latin typeface="Lexend" pitchFamily="2" charset="0"/>
                          <a:ea typeface="+mj-ea"/>
                          <a:hlinkClick r:id="rId2">
                            <a:extLst>
                              <a:ext uri="{A12FA001-AC4F-418D-AE19-62706E023703}">
                                <ahyp:hlinkClr xmlns:ahyp="http://schemas.microsoft.com/office/drawing/2018/hyperlinkcolor" val="tx"/>
                              </a:ext>
                            </a:extLst>
                          </a:hlinkClick>
                        </a:rPr>
                        <a:t> Kirin 9000</a:t>
                      </a:r>
                      <a:endParaRPr lang="en-US" sz="1100" b="0" i="0" u="sng"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1,166GFLOPS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rtl="0" fontAlgn="t"/>
                      <a:r>
                        <a:rPr lang="en-US" sz="1200" u="none" strike="noStrike" dirty="0">
                          <a:solidFill>
                            <a:srgbClr val="374153"/>
                          </a:solidFill>
                          <a:effectLst/>
                          <a:latin typeface="Lexend" pitchFamily="2" charset="0"/>
                          <a:ea typeface="+mj-ea"/>
                        </a:rPr>
                        <a:t>2,332 GFLOPS</a:t>
                      </a:r>
                      <a:endParaRPr lang="en-US" sz="1200" b="0" i="0" u="none" strike="noStrike" dirty="0">
                        <a:solidFill>
                          <a:srgbClr val="374153"/>
                        </a:solidFill>
                        <a:effectLst/>
                        <a:latin typeface="Lexend" pitchFamily="2" charset="0"/>
                        <a:ea typeface="+mj-ea"/>
                      </a:endParaRPr>
                    </a:p>
                  </a:txBody>
                  <a:tcPr marL="9525" marR="9525" marT="9525" marB="0" anchor="ctr">
                    <a:lnL w="12700" cap="flat" cmpd="sng" algn="ctr">
                      <a:solidFill>
                        <a:srgbClr val="1D1D1A"/>
                      </a:solidFill>
                      <a:prstDash val="solid"/>
                      <a:round/>
                      <a:headEnd type="none" w="med" len="med"/>
                      <a:tailEnd type="none" w="med" len="med"/>
                    </a:lnL>
                    <a:lnR w="12700" cap="flat" cmpd="sng" algn="ctr">
                      <a:solidFill>
                        <a:srgbClr val="1D1D1A"/>
                      </a:solidFill>
                      <a:prstDash val="solid"/>
                      <a:round/>
                      <a:headEnd type="none" w="med" len="med"/>
                      <a:tailEnd type="none" w="med" len="med"/>
                    </a:lnR>
                    <a:lnT w="12700" cap="flat" cmpd="sng" algn="ctr">
                      <a:solidFill>
                        <a:srgbClr val="1D1D1A"/>
                      </a:solidFill>
                      <a:prstDash val="solid"/>
                      <a:round/>
                      <a:headEnd type="none" w="med" len="med"/>
                      <a:tailEnd type="none" w="med" len="med"/>
                    </a:lnT>
                    <a:lnB w="12700" cap="flat" cmpd="sng" algn="ctr">
                      <a:solidFill>
                        <a:srgbClr val="1D1D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7" name="Picture 2" descr="General double precision float.png">
            <a:extLst>
              <a:ext uri="{FF2B5EF4-FFF2-40B4-BE49-F238E27FC236}">
                <a16:creationId xmlns:a16="http://schemas.microsoft.com/office/drawing/2014/main" id="{CA85D88E-D034-428B-A81D-3216AB5076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4400" y="3810155"/>
            <a:ext cx="7061719" cy="9996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8DE1166-DBC0-41C7-8667-029F7212BEBF}"/>
                  </a:ext>
                </a:extLst>
              </p:cNvPr>
              <p:cNvSpPr/>
              <p:nvPr/>
            </p:nvSpPr>
            <p:spPr>
              <a:xfrm>
                <a:off x="623888" y="5233018"/>
                <a:ext cx="10413620" cy="960712"/>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2000" b="1" dirty="0">
                    <a:solidFill>
                      <a:srgbClr val="66BA36"/>
                    </a:solidFill>
                    <a:latin typeface="微软雅黑" panose="020B0503020204020204" pitchFamily="34" charset="-122"/>
                    <a:ea typeface="微软雅黑" panose="020B0503020204020204" pitchFamily="34" charset="-122"/>
                  </a:rPr>
                  <a:t>IEEE-754</a:t>
                </a:r>
                <a:r>
                  <a:rPr lang="zh-CN" altLang="en-US" sz="2000" b="1" dirty="0">
                    <a:solidFill>
                      <a:srgbClr val="66BA36"/>
                    </a:solidFill>
                    <a:latin typeface="微软雅黑" panose="020B0503020204020204" pitchFamily="34" charset="-122"/>
                    <a:ea typeface="微软雅黑" panose="020B0503020204020204" pitchFamily="34" charset="-122"/>
                  </a:rPr>
                  <a:t> 标准 </a:t>
                </a:r>
                <a:r>
                  <a:rPr lang="zh-CN" altLang="en-US" sz="2000" dirty="0">
                    <a:solidFill>
                      <a:srgbClr val="374153"/>
                    </a:solidFill>
                    <a:latin typeface="微软雅黑" panose="020B0503020204020204" pitchFamily="34" charset="-122"/>
                    <a:ea typeface="微软雅黑" panose="020B0503020204020204" pitchFamily="34" charset="-122"/>
                  </a:rPr>
                  <a:t>双精度浮点数 </a:t>
                </a:r>
                <a14:m>
                  <m:oMath xmlns:m="http://schemas.openxmlformats.org/officeDocument/2006/math">
                    <m:r>
                      <a:rPr lang="en-US" altLang="zh-CN" sz="2000" b="1" i="1">
                        <a:solidFill>
                          <a:srgbClr val="374153"/>
                        </a:solidFill>
                        <a:latin typeface="Cambria Math" panose="02040503050406030204" pitchFamily="18" charset="0"/>
                        <a:ea typeface="微软雅黑" panose="020B0503020204020204" pitchFamily="34" charset="-122"/>
                      </a:rPr>
                      <m:t>𝑫</m:t>
                    </m:r>
                    <m:r>
                      <a:rPr lang="en-US" altLang="zh-CN" sz="2000" i="1">
                        <a:solidFill>
                          <a:srgbClr val="374153"/>
                        </a:solidFill>
                        <a:latin typeface="Cambria Math" panose="02040503050406030204" pitchFamily="18" charset="0"/>
                        <a:ea typeface="微软雅黑" panose="020B0503020204020204" pitchFamily="34" charset="-122"/>
                      </a:rPr>
                      <m:t>=</m:t>
                    </m:r>
                    <m:d>
                      <m:dPr>
                        <m:ctrlPr>
                          <a:rPr lang="en-US" altLang="zh-CN" sz="2000" i="1">
                            <a:solidFill>
                              <a:srgbClr val="374153"/>
                            </a:solidFill>
                            <a:latin typeface="Cambria Math" panose="02040503050406030204" pitchFamily="18" charset="0"/>
                            <a:ea typeface="微软雅黑" panose="020B0503020204020204" pitchFamily="34" charset="-122"/>
                          </a:rPr>
                        </m:ctrlPr>
                      </m:dPr>
                      <m:e>
                        <m:r>
                          <a:rPr lang="en-US" altLang="zh-CN" sz="2000" i="1">
                            <a:solidFill>
                              <a:srgbClr val="374153"/>
                            </a:solidFill>
                            <a:latin typeface="Cambria Math" panose="02040503050406030204" pitchFamily="18" charset="0"/>
                            <a:ea typeface="微软雅黑" panose="020B0503020204020204" pitchFamily="34" charset="-122"/>
                          </a:rPr>
                          <m:t>−1</m:t>
                        </m:r>
                      </m:e>
                    </m:d>
                    <m:r>
                      <a:rPr lang="en-US" altLang="zh-CN" sz="2000" b="1" i="1">
                        <a:solidFill>
                          <a:srgbClr val="374153"/>
                        </a:solidFill>
                        <a:latin typeface="Cambria Math" panose="02040503050406030204" pitchFamily="18" charset="0"/>
                        <a:ea typeface="微软雅黑" panose="020B0503020204020204" pitchFamily="34" charset="-122"/>
                      </a:rPr>
                      <m:t>𝒔</m:t>
                    </m:r>
                    <m:r>
                      <a:rPr lang="en-US" altLang="zh-CN" sz="2000" i="1">
                        <a:solidFill>
                          <a:srgbClr val="374153"/>
                        </a:solidFill>
                        <a:latin typeface="Cambria Math" panose="02040503050406030204" pitchFamily="18" charset="0"/>
                        <a:ea typeface="微软雅黑" panose="020B0503020204020204" pitchFamily="34" charset="-122"/>
                      </a:rPr>
                      <m:t>×1.</m:t>
                    </m:r>
                    <m:r>
                      <a:rPr lang="en-US" altLang="zh-CN" sz="2000" b="1" i="1">
                        <a:solidFill>
                          <a:srgbClr val="374153"/>
                        </a:solidFill>
                        <a:latin typeface="Cambria Math" panose="02040503050406030204" pitchFamily="18" charset="0"/>
                        <a:ea typeface="微软雅黑" panose="020B0503020204020204" pitchFamily="34" charset="-122"/>
                      </a:rPr>
                      <m:t>𝒇</m:t>
                    </m:r>
                    <m:r>
                      <a:rPr lang="en-US" altLang="zh-CN" sz="2000" i="1">
                        <a:solidFill>
                          <a:srgbClr val="374153"/>
                        </a:solidFill>
                        <a:latin typeface="Cambria Math" panose="02040503050406030204" pitchFamily="18" charset="0"/>
                        <a:ea typeface="微软雅黑" panose="020B0503020204020204" pitchFamily="34" charset="-122"/>
                      </a:rPr>
                      <m:t>×</m:t>
                    </m:r>
                    <m:r>
                      <m:rPr>
                        <m:nor/>
                      </m:rPr>
                      <a:rPr lang="en-US" altLang="zh-CN" sz="2000" dirty="0">
                        <a:solidFill>
                          <a:srgbClr val="374153"/>
                        </a:solidFill>
                        <a:latin typeface="Arial" panose="020B0604020202020204"/>
                        <a:ea typeface="微软雅黑"/>
                      </a:rPr>
                      <m:t>2</m:t>
                    </m:r>
                    <m:r>
                      <m:rPr>
                        <m:nor/>
                      </m:rPr>
                      <a:rPr lang="en-US" altLang="zh-CN" sz="2000" b="1" baseline="30000" dirty="0">
                        <a:solidFill>
                          <a:srgbClr val="374153"/>
                        </a:solidFill>
                        <a:latin typeface="Arial" panose="020B0604020202020204"/>
                        <a:ea typeface="微软雅黑"/>
                      </a:rPr>
                      <m:t>e</m:t>
                    </m:r>
                    <m:r>
                      <m:rPr>
                        <m:nor/>
                      </m:rPr>
                      <a:rPr lang="en-US" altLang="zh-CN" sz="2000" baseline="30000" dirty="0">
                        <a:solidFill>
                          <a:srgbClr val="374153"/>
                        </a:solidFill>
                        <a:latin typeface="Arial" panose="020B0604020202020204"/>
                        <a:ea typeface="微软雅黑"/>
                      </a:rPr>
                      <m:t>−1023</m:t>
                    </m:r>
                  </m:oMath>
                </a14:m>
                <a:r>
                  <a:rPr lang="zh-CN" altLang="en-US" sz="2000" dirty="0">
                    <a:solidFill>
                      <a:srgbClr val="374153"/>
                    </a:solidFill>
                    <a:latin typeface="Arial" panose="020B0604020202020204"/>
                    <a:ea typeface="微软雅黑"/>
                  </a:rPr>
                  <a:t>，</a:t>
                </a:r>
                <a:endParaRPr lang="en-US" altLang="zh-CN" sz="2000" dirty="0">
                  <a:solidFill>
                    <a:srgbClr val="374153"/>
                  </a:solidFill>
                  <a:latin typeface="Arial" panose="020B0604020202020204"/>
                  <a:ea typeface="微软雅黑"/>
                </a:endParaRPr>
              </a:p>
              <a:p>
                <a:pPr marL="342900" indent="-342900">
                  <a:lnSpc>
                    <a:spcPct val="150000"/>
                  </a:lnSpc>
                  <a:buFont typeface="Arial" panose="020B0604020202020204" pitchFamily="34" charset="0"/>
                  <a:buChar char="•"/>
                </a:pPr>
                <a:r>
                  <a:rPr lang="zh-CN" altLang="en-US" sz="2000" dirty="0">
                    <a:solidFill>
                      <a:srgbClr val="374153"/>
                    </a:solidFill>
                    <a:latin typeface="Arial" panose="020B0604020202020204"/>
                    <a:ea typeface="微软雅黑"/>
                  </a:rPr>
                  <a:t>其中，</a:t>
                </a:r>
                <a:r>
                  <a:rPr lang="en-US" altLang="zh-CN" sz="2000" b="1" dirty="0">
                    <a:solidFill>
                      <a:srgbClr val="66BA36"/>
                    </a:solidFill>
                    <a:latin typeface="Arial" panose="020B0604020202020204"/>
                    <a:ea typeface="微软雅黑"/>
                  </a:rPr>
                  <a:t>s</a:t>
                </a:r>
                <a:r>
                  <a:rPr lang="zh-CN" altLang="en-US" sz="2000" b="1" dirty="0">
                    <a:solidFill>
                      <a:srgbClr val="66BA36"/>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zh-CN" altLang="en-US" sz="2000" b="1" dirty="0">
                    <a:solidFill>
                      <a:srgbClr val="66BA36"/>
                    </a:solidFill>
                    <a:latin typeface="Arial" panose="020B0604020202020204"/>
                    <a:ea typeface="微软雅黑"/>
                  </a:rPr>
                  <a:t>符号位</a:t>
                </a:r>
                <a:r>
                  <a:rPr lang="zh-CN" altLang="en-US" sz="2000" dirty="0">
                    <a:solidFill>
                      <a:srgbClr val="374153"/>
                    </a:solidFill>
                    <a:latin typeface="Arial" panose="020B0604020202020204"/>
                    <a:ea typeface="微软雅黑"/>
                  </a:rPr>
                  <a:t>（</a:t>
                </a:r>
                <a:r>
                  <a:rPr lang="en-US" altLang="zh-CN" sz="2000" dirty="0">
                    <a:solidFill>
                      <a:srgbClr val="374153"/>
                    </a:solidFill>
                    <a:latin typeface="Arial" panose="020B0604020202020204"/>
                    <a:ea typeface="微软雅黑"/>
                  </a:rPr>
                  <a:t>0</a:t>
                </a:r>
                <a:r>
                  <a:rPr lang="zh-CN" altLang="en-US" sz="2000" dirty="0">
                    <a:solidFill>
                      <a:srgbClr val="374153"/>
                    </a:solidFill>
                    <a:latin typeface="Arial" panose="020B0604020202020204"/>
                    <a:ea typeface="微软雅黑"/>
                  </a:rPr>
                  <a:t>为正</a:t>
                </a:r>
                <a:r>
                  <a:rPr lang="en-US" altLang="zh-CN" sz="2000" dirty="0">
                    <a:solidFill>
                      <a:srgbClr val="374153"/>
                    </a:solidFill>
                    <a:latin typeface="Arial" panose="020B0604020202020204"/>
                    <a:ea typeface="微软雅黑"/>
                  </a:rPr>
                  <a:t>1</a:t>
                </a:r>
                <a:r>
                  <a:rPr lang="zh-CN" altLang="en-US" sz="2000" dirty="0">
                    <a:solidFill>
                      <a:srgbClr val="374153"/>
                    </a:solidFill>
                    <a:latin typeface="Arial" panose="020B0604020202020204"/>
                    <a:ea typeface="微软雅黑"/>
                  </a:rPr>
                  <a:t>为负），</a:t>
                </a:r>
                <a:r>
                  <a:rPr lang="en-US" altLang="zh-CN" sz="2000" b="1" dirty="0">
                    <a:solidFill>
                      <a:srgbClr val="66BA36"/>
                    </a:solidFill>
                    <a:latin typeface="Arial" panose="020B0604020202020204"/>
                    <a:ea typeface="微软雅黑"/>
                  </a:rPr>
                  <a:t>f</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52</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尾数</a:t>
                </a:r>
                <a:r>
                  <a:rPr lang="zh-CN" altLang="en-US" sz="2000" dirty="0">
                    <a:solidFill>
                      <a:srgbClr val="374153"/>
                    </a:solidFill>
                    <a:latin typeface="Arial" panose="020B0604020202020204"/>
                    <a:ea typeface="微软雅黑"/>
                  </a:rPr>
                  <a:t>，</a:t>
                </a:r>
                <a:r>
                  <a:rPr lang="en-US" altLang="zh-CN" sz="2000" b="1" dirty="0">
                    <a:solidFill>
                      <a:srgbClr val="66BA36"/>
                    </a:solidFill>
                    <a:latin typeface="Arial" panose="020B0604020202020204"/>
                    <a:ea typeface="微软雅黑"/>
                  </a:rPr>
                  <a:t>e</a:t>
                </a:r>
                <a:r>
                  <a:rPr lang="zh-CN" altLang="en-US" sz="2000" b="1" dirty="0">
                    <a:solidFill>
                      <a:srgbClr val="374153"/>
                    </a:solidFill>
                    <a:latin typeface="Arial" panose="020B0604020202020204"/>
                    <a:ea typeface="微软雅黑"/>
                  </a:rPr>
                  <a:t> </a:t>
                </a:r>
                <a:r>
                  <a:rPr lang="zh-CN" altLang="en-US" sz="2000" dirty="0">
                    <a:solidFill>
                      <a:srgbClr val="374153"/>
                    </a:solidFill>
                    <a:latin typeface="Arial" panose="020B0604020202020204"/>
                    <a:ea typeface="微软雅黑"/>
                  </a:rPr>
                  <a:t>是（</a:t>
                </a:r>
                <a:r>
                  <a:rPr lang="en-US" altLang="zh-CN" sz="2000" dirty="0">
                    <a:solidFill>
                      <a:srgbClr val="374153"/>
                    </a:solidFill>
                    <a:latin typeface="Arial" panose="020B0604020202020204"/>
                    <a:ea typeface="微软雅黑"/>
                  </a:rPr>
                  <a:t>11</a:t>
                </a:r>
                <a:r>
                  <a:rPr lang="zh-CN" altLang="en-US" sz="2000" dirty="0">
                    <a:solidFill>
                      <a:srgbClr val="374153"/>
                    </a:solidFill>
                    <a:latin typeface="Arial" panose="020B0604020202020204"/>
                    <a:ea typeface="微软雅黑"/>
                  </a:rPr>
                  <a:t>位二进制）</a:t>
                </a:r>
                <a:r>
                  <a:rPr lang="zh-CN" altLang="en-US" sz="2000" b="1" dirty="0">
                    <a:solidFill>
                      <a:srgbClr val="374153"/>
                    </a:solidFill>
                    <a:latin typeface="Arial" panose="020B0604020202020204"/>
                    <a:ea typeface="微软雅黑"/>
                  </a:rPr>
                  <a:t>指数</a:t>
                </a:r>
              </a:p>
            </p:txBody>
          </p:sp>
        </mc:Choice>
        <mc:Fallback xmlns="">
          <p:sp>
            <p:nvSpPr>
              <p:cNvPr id="21" name="矩形 20">
                <a:extLst>
                  <a:ext uri="{FF2B5EF4-FFF2-40B4-BE49-F238E27FC236}">
                    <a16:creationId xmlns:a16="http://schemas.microsoft.com/office/drawing/2014/main" id="{D8DE1166-DBC0-41C7-8667-029F7212BEBF}"/>
                  </a:ext>
                </a:extLst>
              </p:cNvPr>
              <p:cNvSpPr>
                <a:spLocks noRot="1" noChangeAspect="1" noMove="1" noResize="1" noEditPoints="1" noAdjustHandles="1" noChangeArrowheads="1" noChangeShapeType="1" noTextEdit="1"/>
              </p:cNvSpPr>
              <p:nvPr/>
            </p:nvSpPr>
            <p:spPr>
              <a:xfrm>
                <a:off x="623888" y="5233018"/>
                <a:ext cx="10413620" cy="960712"/>
              </a:xfrm>
              <a:prstGeom prst="rect">
                <a:avLst/>
              </a:prstGeom>
              <a:blipFill>
                <a:blip r:embed="rId4"/>
                <a:stretch>
                  <a:fillRect l="-365" b="-10390"/>
                </a:stretch>
              </a:blipFill>
            </p:spPr>
            <p:txBody>
              <a:bodyPr/>
              <a:lstStyle/>
              <a:p>
                <a:r>
                  <a:rPr lang="zh-CN" altLang="en-US">
                    <a:noFill/>
                  </a:rPr>
                  <a:t> </a:t>
                </a:r>
              </a:p>
            </p:txBody>
          </p:sp>
        </mc:Fallback>
      </mc:AlternateContent>
      <p:pic>
        <p:nvPicPr>
          <p:cNvPr id="15362" name="Picture 2" descr="Huawei Mate 60 Pro 6.82&quot; LTPO OLED 12/512GB 50MP Kirin9000S 5000mAh USA  FREESHIP | eBay">
            <a:extLst>
              <a:ext uri="{FF2B5EF4-FFF2-40B4-BE49-F238E27FC236}">
                <a16:creationId xmlns:a16="http://schemas.microsoft.com/office/drawing/2014/main" id="{7DE277A1-36D6-04A8-E408-05994E7E9AE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475516" y="2811872"/>
            <a:ext cx="2933200" cy="195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130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04F90180-1308-42A7-BDD3-B15F27297EEA}"/>
              </a:ext>
            </a:extLst>
          </p:cNvPr>
          <p:cNvSpPr txBox="1">
            <a:spLocks/>
          </p:cNvSpPr>
          <p:nvPr/>
        </p:nvSpPr>
        <p:spPr>
          <a:xfrm>
            <a:off x="246013" y="219195"/>
            <a:ext cx="11716586" cy="582199"/>
          </a:xfrm>
          <a:prstGeom prst="rect">
            <a:avLst/>
          </a:prstGeom>
        </p:spPr>
        <p:txBody>
          <a:bodyPr/>
          <a:lstStyle/>
          <a:p>
            <a:pPr marL="0" lvl="2" indent="147594" defTabSz="1218712" eaLnBrk="0" fontAlgn="base" hangingPunct="0">
              <a:spcBef>
                <a:spcPct val="0"/>
              </a:spcBef>
              <a:spcAft>
                <a:spcPct val="0"/>
              </a:spcAft>
              <a:defRPr/>
            </a:pPr>
            <a:endParaRPr lang="zh-CN" altLang="en-US" sz="2800" b="1" dirty="0">
              <a:solidFill>
                <a:srgbClr val="1D1D1A"/>
              </a:solidFill>
              <a:latin typeface="微软雅黑" panose="020B0503020204020204" pitchFamily="34" charset="-122"/>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89F205A4-DFDE-4225-88BA-4229F22A54F2}"/>
              </a:ext>
            </a:extLst>
          </p:cNvPr>
          <p:cNvGraphicFramePr>
            <a:graphicFrameLocks noGrp="1"/>
          </p:cNvGraphicFramePr>
          <p:nvPr>
            <p:extLst>
              <p:ext uri="{D42A27DB-BD31-4B8C-83A1-F6EECF244321}">
                <p14:modId xmlns:p14="http://schemas.microsoft.com/office/powerpoint/2010/main" val="3685541979"/>
              </p:ext>
            </p:extLst>
          </p:nvPr>
        </p:nvGraphicFramePr>
        <p:xfrm>
          <a:off x="623888" y="1414343"/>
          <a:ext cx="10831796" cy="4825911"/>
        </p:xfrm>
        <a:graphic>
          <a:graphicData uri="http://schemas.openxmlformats.org/drawingml/2006/table">
            <a:tbl>
              <a:tblPr/>
              <a:tblGrid>
                <a:gridCol w="2348140">
                  <a:extLst>
                    <a:ext uri="{9D8B030D-6E8A-4147-A177-3AD203B41FA5}">
                      <a16:colId xmlns:a16="http://schemas.microsoft.com/office/drawing/2014/main" val="20000"/>
                    </a:ext>
                  </a:extLst>
                </a:gridCol>
                <a:gridCol w="2209431">
                  <a:extLst>
                    <a:ext uri="{9D8B030D-6E8A-4147-A177-3AD203B41FA5}">
                      <a16:colId xmlns:a16="http://schemas.microsoft.com/office/drawing/2014/main" val="20001"/>
                    </a:ext>
                  </a:extLst>
                </a:gridCol>
                <a:gridCol w="996561">
                  <a:extLst>
                    <a:ext uri="{9D8B030D-6E8A-4147-A177-3AD203B41FA5}">
                      <a16:colId xmlns:a16="http://schemas.microsoft.com/office/drawing/2014/main" val="20002"/>
                    </a:ext>
                  </a:extLst>
                </a:gridCol>
                <a:gridCol w="1846035">
                  <a:extLst>
                    <a:ext uri="{9D8B030D-6E8A-4147-A177-3AD203B41FA5}">
                      <a16:colId xmlns:a16="http://schemas.microsoft.com/office/drawing/2014/main" val="20003"/>
                    </a:ext>
                  </a:extLst>
                </a:gridCol>
                <a:gridCol w="3431629">
                  <a:extLst>
                    <a:ext uri="{9D8B030D-6E8A-4147-A177-3AD203B41FA5}">
                      <a16:colId xmlns:a16="http://schemas.microsoft.com/office/drawing/2014/main" val="20004"/>
                    </a:ext>
                  </a:extLst>
                </a:gridCol>
              </a:tblGrid>
              <a:tr h="521815">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Name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Unit</a:t>
                      </a:r>
                      <a:r>
                        <a:rPr lang="zh-CN" altLang="en-US" sz="1400" b="1" dirty="0">
                          <a:solidFill>
                            <a:schemeClr val="bg1"/>
                          </a:solidFill>
                          <a:effectLst/>
                          <a:latin typeface="Lexend" pitchFamily="2" charset="0"/>
                          <a:ea typeface="微软雅黑" panose="020B0503020204020204" pitchFamily="34" charset="-122"/>
                        </a:rPr>
                        <a:t>（单位）</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en-US" sz="1400" b="1" dirty="0">
                          <a:solidFill>
                            <a:schemeClr val="bg1"/>
                          </a:solidFill>
                          <a:effectLst/>
                          <a:latin typeface="Lexend" pitchFamily="2" charset="0"/>
                          <a:ea typeface="微软雅黑" panose="020B0503020204020204" pitchFamily="34" charset="-122"/>
                        </a:rPr>
                        <a:t>Value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ctr" fontAlgn="t"/>
                      <a:r>
                        <a:rPr lang="zh-CN" altLang="en-US" sz="1400" b="1" dirty="0">
                          <a:solidFill>
                            <a:schemeClr val="bg1"/>
                          </a:solidFill>
                          <a:effectLst/>
                          <a:latin typeface="Lexend" pitchFamily="2" charset="0"/>
                          <a:ea typeface="微软雅黑" panose="020B0503020204020204" pitchFamily="34" charset="-122"/>
                        </a:rPr>
                        <a:t>中文描述</a:t>
                      </a:r>
                      <a:endParaRPr lang="en-US" sz="1400" b="1" dirty="0">
                        <a:solidFill>
                          <a:schemeClr val="bg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ctr" defTabSz="1187798" rtl="0" eaLnBrk="1" fontAlgn="t" latinLnBrk="0" hangingPunct="1">
                        <a:lnSpc>
                          <a:spcPct val="100000"/>
                        </a:lnSpc>
                        <a:spcBef>
                          <a:spcPts val="0"/>
                        </a:spcBef>
                        <a:spcAft>
                          <a:spcPts val="0"/>
                        </a:spcAft>
                        <a:buClrTx/>
                        <a:buSzTx/>
                        <a:buFontTx/>
                        <a:buNone/>
                        <a:tabLst/>
                        <a:defRPr/>
                      </a:pPr>
                      <a:r>
                        <a:rPr lang="zh-CN" altLang="en-US" sz="1400" b="1" dirty="0">
                          <a:solidFill>
                            <a:schemeClr val="bg1"/>
                          </a:solidFill>
                          <a:effectLst/>
                          <a:latin typeface="Lexend" pitchFamily="2" charset="0"/>
                          <a:ea typeface="微软雅黑" panose="020B0503020204020204" pitchFamily="34" charset="-122"/>
                        </a:rPr>
                        <a:t>算力水平约等于多少部</a:t>
                      </a:r>
                      <a:r>
                        <a:rPr lang="en-US" altLang="zh-CN" sz="1400" b="1" kern="1200" dirty="0">
                          <a:solidFill>
                            <a:schemeClr val="bg1"/>
                          </a:solidFill>
                          <a:effectLst/>
                          <a:latin typeface="Lexend" pitchFamily="2" charset="0"/>
                          <a:ea typeface="微软雅黑" panose="020B0503020204020204" pitchFamily="34" charset="-122"/>
                          <a:cs typeface="+mn-cs"/>
                        </a:rPr>
                        <a:t>Mate40 Pro </a:t>
                      </a:r>
                      <a:endParaRPr lang="zh-CN" altLang="en-US" sz="1400" b="1" kern="1200" dirty="0">
                        <a:solidFill>
                          <a:schemeClr val="bg1"/>
                        </a:solidFill>
                        <a:effectLst/>
                        <a:latin typeface="Lexend" pitchFamily="2" charset="0"/>
                        <a:ea typeface="微软雅黑" panose="020B0503020204020204" pitchFamily="34" charset="-122"/>
                        <a:cs typeface="+mn-cs"/>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2" tooltip="Kilo-">
                            <a:extLst>
                              <a:ext uri="{A12FA001-AC4F-418D-AE19-62706E023703}">
                                <ahyp:hlinkClr xmlns:ahyp="http://schemas.microsoft.com/office/drawing/2018/hyperlinkcolor" val="tx"/>
                              </a:ext>
                            </a:extLst>
                          </a:hlinkClick>
                        </a:rPr>
                        <a:t>Kilo</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K</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3</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每秒一千次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3" tooltip="Mega-">
                            <a:extLst>
                              <a:ext uri="{A12FA001-AC4F-418D-AE19-62706E023703}">
                                <ahyp:hlinkClr xmlns:ahyp="http://schemas.microsoft.com/office/drawing/2018/hyperlinkcolor" val="tx"/>
                              </a:ext>
                            </a:extLst>
                          </a:hlinkClick>
                        </a:rPr>
                        <a:t>Mega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MFLOPS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6</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每秒一百万次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4" tooltip="Giga-">
                            <a:extLst>
                              <a:ext uri="{A12FA001-AC4F-418D-AE19-62706E023703}">
                                <ahyp:hlinkClr xmlns:ahyp="http://schemas.microsoft.com/office/drawing/2018/hyperlinkcolor" val="tx"/>
                              </a:ext>
                            </a:extLst>
                          </a:hlinkClick>
                        </a:rPr>
                        <a:t>Giga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GFLOPS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9</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0.001</a:t>
                      </a:r>
                      <a:r>
                        <a:rPr lang="zh-CN" altLang="en-US" sz="1400" dirty="0">
                          <a:effectLst/>
                          <a:latin typeface="Lexend" pitchFamily="2" charset="0"/>
                          <a:ea typeface="微软雅黑" panose="020B0503020204020204" pitchFamily="34" charset="-122"/>
                        </a:rPr>
                        <a:t>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5" tooltip="Tera-">
                            <a:extLst>
                              <a:ext uri="{A12FA001-AC4F-418D-AE19-62706E023703}">
                                <ahyp:hlinkClr xmlns:ahyp="http://schemas.microsoft.com/office/drawing/2018/hyperlinkcolor" val="tx"/>
                              </a:ext>
                            </a:extLst>
                          </a:hlinkClick>
                        </a:rPr>
                        <a:t>Tera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12</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solidFill>
                            <a:srgbClr val="0058B1"/>
                          </a:solidFill>
                          <a:effectLst/>
                          <a:latin typeface="Lexend" pitchFamily="2" charset="0"/>
                          <a:ea typeface="微软雅黑" panose="020B0503020204020204" pitchFamily="34" charset="-122"/>
                        </a:rPr>
                        <a:t>一部</a:t>
                      </a:r>
                      <a:r>
                        <a:rPr lang="en-US" altLang="zh-CN" sz="1400" dirty="0">
                          <a:solidFill>
                            <a:srgbClr val="0058B1"/>
                          </a:solidFill>
                          <a:effectLst/>
                          <a:latin typeface="Lexend" pitchFamily="2" charset="0"/>
                          <a:ea typeface="微软雅黑" panose="020B0503020204020204" pitchFamily="34" charset="-122"/>
                        </a:rPr>
                        <a:t>Mate40Pro</a:t>
                      </a:r>
                      <a:r>
                        <a:rPr lang="zh-CN" altLang="en-US" sz="1400" dirty="0">
                          <a:solidFill>
                            <a:srgbClr val="0058B1"/>
                          </a:solidFill>
                          <a:effectLst/>
                          <a:latin typeface="Lexend" pitchFamily="2" charset="0"/>
                          <a:ea typeface="微软雅黑" panose="020B0503020204020204" pitchFamily="34" charset="-122"/>
                        </a:rPr>
                        <a:t>，</a:t>
                      </a:r>
                      <a:r>
                        <a:rPr lang="en-US" altLang="zh-CN" sz="1400" dirty="0">
                          <a:solidFill>
                            <a:srgbClr val="0058B1"/>
                          </a:solidFill>
                          <a:effectLst/>
                          <a:latin typeface="Lexend" pitchFamily="2" charset="0"/>
                          <a:ea typeface="微软雅黑" panose="020B0503020204020204" pitchFamily="34" charset="-122"/>
                        </a:rPr>
                        <a:t>1/12</a:t>
                      </a:r>
                      <a:r>
                        <a:rPr lang="zh-CN" altLang="en-US" sz="1400" dirty="0">
                          <a:solidFill>
                            <a:srgbClr val="0058B1"/>
                          </a:solidFill>
                          <a:effectLst/>
                          <a:latin typeface="Lexend" pitchFamily="2" charset="0"/>
                          <a:ea typeface="微软雅黑" panose="020B0503020204020204" pitchFamily="34" charset="-122"/>
                        </a:rPr>
                        <a:t>部</a:t>
                      </a:r>
                      <a:r>
                        <a:rPr lang="en-US" altLang="zh-CN" sz="1400" dirty="0">
                          <a:solidFill>
                            <a:srgbClr val="0058B1"/>
                          </a:solidFill>
                          <a:effectLst/>
                          <a:latin typeface="Lexend" pitchFamily="2" charset="0"/>
                          <a:ea typeface="微软雅黑" panose="020B0503020204020204" pitchFamily="34" charset="-122"/>
                        </a:rPr>
                        <a:t>XBOX</a:t>
                      </a:r>
                      <a:endParaRPr lang="zh-CN" altLang="en-US" sz="1400" dirty="0">
                        <a:solidFill>
                          <a:srgbClr val="0058B1"/>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a:solidFill>
                            <a:srgbClr val="0058B1"/>
                          </a:solidFill>
                          <a:effectLst/>
                          <a:latin typeface="Lexend" pitchFamily="2" charset="0"/>
                          <a:ea typeface="微软雅黑" panose="020B0503020204020204" pitchFamily="34" charset="-122"/>
                          <a:hlinkClick r:id="rId6" tooltip="Peta-">
                            <a:extLst>
                              <a:ext uri="{A12FA001-AC4F-418D-AE19-62706E023703}">
                                <ahyp:hlinkClr xmlns:ahyp="http://schemas.microsoft.com/office/drawing/2018/hyperlinkcolor" val="tx"/>
                              </a:ext>
                            </a:extLst>
                          </a:hlinkClick>
                        </a:rPr>
                        <a:t>Peta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PFLOPS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15</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每秒一千万亿次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一千部（</a:t>
                      </a:r>
                      <a:r>
                        <a:rPr lang="zh-CN" altLang="en-US" sz="1400" kern="1200" dirty="0">
                          <a:solidFill>
                            <a:srgbClr val="0058B1"/>
                          </a:solidFill>
                          <a:effectLst/>
                          <a:latin typeface="Lexend" pitchFamily="2" charset="0"/>
                          <a:ea typeface="微软雅黑" panose="020B0503020204020204" pitchFamily="34" charset="-122"/>
                          <a:cs typeface="+mn-cs"/>
                        </a:rPr>
                        <a:t>武汉超算，算力</a:t>
                      </a:r>
                      <a:r>
                        <a:rPr lang="en-US" altLang="zh-CN" sz="1400" kern="1200" dirty="0">
                          <a:solidFill>
                            <a:srgbClr val="0058B1"/>
                          </a:solidFill>
                          <a:effectLst/>
                          <a:latin typeface="Lexend" pitchFamily="2" charset="0"/>
                          <a:ea typeface="微软雅黑" panose="020B0503020204020204" pitchFamily="34" charset="-122"/>
                          <a:cs typeface="+mn-cs"/>
                        </a:rPr>
                        <a:t>200P</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7" tooltip="Exa-">
                            <a:extLst>
                              <a:ext uri="{A12FA001-AC4F-418D-AE19-62706E023703}">
                                <ahyp:hlinkClr xmlns:ahyp="http://schemas.microsoft.com/office/drawing/2018/hyperlinkcolor" val="tx"/>
                              </a:ext>
                            </a:extLst>
                          </a:hlinkClick>
                        </a:rPr>
                        <a:t>Exa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b="1" dirty="0">
                          <a:solidFill>
                            <a:srgbClr val="0070C0"/>
                          </a:solidFill>
                          <a:effectLst/>
                          <a:latin typeface="Lexend" pitchFamily="2" charset="0"/>
                          <a:ea typeface="微软雅黑" panose="020B0503020204020204" pitchFamily="34" charset="-122"/>
                        </a:rPr>
                        <a:t>EFLOPS</a:t>
                      </a:r>
                      <a:endParaRPr 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b="1" dirty="0">
                          <a:solidFill>
                            <a:srgbClr val="0070C0"/>
                          </a:solidFill>
                          <a:effectLst/>
                          <a:latin typeface="Lexend" pitchFamily="2" charset="0"/>
                          <a:ea typeface="微软雅黑" panose="020B0503020204020204" pitchFamily="34" charset="-122"/>
                        </a:rPr>
                        <a:t>10</a:t>
                      </a:r>
                      <a:r>
                        <a:rPr lang="en-US" altLang="zh-CN" sz="1400" b="1" baseline="30000" dirty="0">
                          <a:solidFill>
                            <a:srgbClr val="0070C0"/>
                          </a:solidFill>
                          <a:effectLst/>
                          <a:latin typeface="Lexend" pitchFamily="2" charset="0"/>
                          <a:ea typeface="微软雅黑" panose="020B0503020204020204" pitchFamily="34" charset="-122"/>
                        </a:rPr>
                        <a:t>18</a:t>
                      </a:r>
                      <a:endParaRPr lang="zh-CN" altLang="en-US" sz="1400" b="1" dirty="0">
                        <a:solidFill>
                          <a:srgbClr val="0070C0"/>
                        </a:solidFill>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每秒一百京次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一百万部（</a:t>
                      </a:r>
                      <a:r>
                        <a:rPr lang="zh-CN" altLang="en-US" sz="1400" kern="1200" dirty="0">
                          <a:solidFill>
                            <a:srgbClr val="0058B1"/>
                          </a:solidFill>
                          <a:effectLst/>
                          <a:latin typeface="Lexend" pitchFamily="2" charset="0"/>
                          <a:ea typeface="微软雅黑" panose="020B0503020204020204" pitchFamily="34" charset="-122"/>
                          <a:cs typeface="+mn-cs"/>
                        </a:rPr>
                        <a:t>深圳超算，算力</a:t>
                      </a:r>
                      <a:r>
                        <a:rPr lang="en-US" altLang="zh-CN" sz="1400" kern="1200" dirty="0">
                          <a:solidFill>
                            <a:srgbClr val="0058B1"/>
                          </a:solidFill>
                          <a:effectLst/>
                          <a:latin typeface="Lexend" pitchFamily="2" charset="0"/>
                          <a:ea typeface="微软雅黑" panose="020B0503020204020204" pitchFamily="34" charset="-122"/>
                          <a:cs typeface="+mn-cs"/>
                        </a:rPr>
                        <a:t>2.5E</a:t>
                      </a:r>
                      <a:r>
                        <a:rPr lang="zh-CN" altLang="en-US" sz="1400" dirty="0">
                          <a:effectLst/>
                          <a:latin typeface="Lexend" pitchFamily="2" charset="0"/>
                          <a:ea typeface="微软雅黑" panose="020B0503020204020204" pitchFamily="34" charset="-122"/>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u="none" strike="noStrike" dirty="0">
                          <a:solidFill>
                            <a:srgbClr val="0058B1"/>
                          </a:solidFill>
                          <a:effectLst/>
                          <a:latin typeface="Lexend" pitchFamily="2" charset="0"/>
                          <a:ea typeface="微软雅黑" panose="020B0503020204020204" pitchFamily="34" charset="-122"/>
                          <a:hlinkClick r:id="rId8" tooltip="Zetta-">
                            <a:extLst>
                              <a:ext uri="{A12FA001-AC4F-418D-AE19-62706E023703}">
                                <ahyp:hlinkClr xmlns:ahyp="http://schemas.microsoft.com/office/drawing/2018/hyperlinkcolor" val="tx"/>
                              </a:ext>
                            </a:extLst>
                          </a:hlinkClick>
                        </a:rPr>
                        <a:t>Zetta</a:t>
                      </a:r>
                      <a:r>
                        <a:rPr lang="en-US" altLang="zh-CN" sz="1400" u="none" strike="noStrike" dirty="0">
                          <a:solidFill>
                            <a:srgbClr val="0645AD"/>
                          </a:solidFill>
                          <a:effectLst/>
                          <a:latin typeface="Lexend" pitchFamily="2" charset="0"/>
                          <a:ea typeface="微软雅黑" panose="020B0503020204020204" pitchFamily="34" charset="-122"/>
                        </a:rPr>
                        <a:t> </a:t>
                      </a:r>
                      <a:r>
                        <a:rPr lang="en-US" altLang="zh-CN"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ZFLOPS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a:effectLst/>
                          <a:latin typeface="Lexend" pitchFamily="2" charset="0"/>
                          <a:ea typeface="微软雅黑" panose="020B0503020204020204" pitchFamily="34" charset="-122"/>
                        </a:rPr>
                        <a:t>10</a:t>
                      </a:r>
                      <a:r>
                        <a:rPr lang="en-US" altLang="zh-CN" sz="1400" baseline="30000">
                          <a:effectLst/>
                          <a:latin typeface="Lexend" pitchFamily="2" charset="0"/>
                          <a:ea typeface="微软雅黑" panose="020B0503020204020204" pitchFamily="34" charset="-122"/>
                        </a:rPr>
                        <a:t>21</a:t>
                      </a:r>
                      <a:endParaRPr lang="zh-CN" altLang="en-US" sz="140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marL="0" marR="0" lvl="0" indent="0" algn="l" defTabSz="1187798" rtl="0" eaLnBrk="1" fontAlgn="t" latinLnBrk="0" hangingPunct="1">
                        <a:lnSpc>
                          <a:spcPct val="100000"/>
                        </a:lnSpc>
                        <a:spcBef>
                          <a:spcPts val="0"/>
                        </a:spcBef>
                        <a:spcAft>
                          <a:spcPts val="0"/>
                        </a:spcAft>
                        <a:buClrTx/>
                        <a:buSzTx/>
                        <a:buFontTx/>
                        <a:buNone/>
                        <a:tabLst/>
                        <a:defRPr/>
                      </a:pPr>
                      <a:r>
                        <a:rPr lang="zh-CN" altLang="en-US" sz="1400" dirty="0">
                          <a:effectLst/>
                          <a:latin typeface="Lexend" pitchFamily="2" charset="0"/>
                          <a:ea typeface="微软雅黑" panose="020B0503020204020204" pitchFamily="34" charset="-122"/>
                        </a:rPr>
                        <a:t>每秒十万京次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十亿部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538012">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u="none" strike="noStrike" dirty="0" err="1">
                          <a:solidFill>
                            <a:srgbClr val="0058B1"/>
                          </a:solidFill>
                          <a:effectLst/>
                          <a:latin typeface="Lexend" pitchFamily="2" charset="0"/>
                          <a:ea typeface="微软雅黑" panose="020B0503020204020204" pitchFamily="34" charset="-122"/>
                          <a:hlinkClick r:id="rId9" tooltip="Yotta-">
                            <a:extLst>
                              <a:ext uri="{A12FA001-AC4F-418D-AE19-62706E023703}">
                                <ahyp:hlinkClr xmlns:ahyp="http://schemas.microsoft.com/office/drawing/2018/hyperlinkcolor" val="tx"/>
                              </a:ext>
                            </a:extLst>
                          </a:hlinkClick>
                        </a:rPr>
                        <a:t>Yotta</a:t>
                      </a:r>
                      <a:r>
                        <a:rPr lang="en-US" sz="1400" u="none" strike="noStrike" dirty="0">
                          <a:solidFill>
                            <a:srgbClr val="0645AD"/>
                          </a:solidFill>
                          <a:effectLst/>
                          <a:latin typeface="Lexend" pitchFamily="2" charset="0"/>
                          <a:ea typeface="微软雅黑" panose="020B0503020204020204" pitchFamily="34" charset="-122"/>
                        </a:rPr>
                        <a:t> </a:t>
                      </a:r>
                      <a:r>
                        <a:rPr lang="en-US" sz="1400" dirty="0">
                          <a:effectLst/>
                          <a:latin typeface="Lexend" pitchFamily="2" charset="0"/>
                          <a:ea typeface="微软雅黑" panose="020B0503020204020204" pitchFamily="34" charset="-122"/>
                        </a:rPr>
                        <a:t>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sz="1400" dirty="0">
                          <a:effectLst/>
                          <a:latin typeface="Lexend" pitchFamily="2" charset="0"/>
                          <a:ea typeface="微软雅黑" panose="020B0503020204020204" pitchFamily="34" charset="-122"/>
                        </a:rPr>
                        <a:t>YFLOPS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en-US" altLang="zh-CN" sz="1400" dirty="0">
                          <a:effectLst/>
                          <a:latin typeface="Lexend" pitchFamily="2" charset="0"/>
                          <a:ea typeface="微软雅黑" panose="020B0503020204020204" pitchFamily="34" charset="-122"/>
                        </a:rPr>
                        <a:t>10</a:t>
                      </a:r>
                      <a:r>
                        <a:rPr lang="en-US" altLang="zh-CN" sz="1400" baseline="30000" dirty="0">
                          <a:effectLst/>
                          <a:latin typeface="Lexend" pitchFamily="2" charset="0"/>
                          <a:ea typeface="微软雅黑" panose="020B0503020204020204" pitchFamily="34" charset="-122"/>
                        </a:rPr>
                        <a:t>24</a:t>
                      </a:r>
                      <a:endParaRPr lang="zh-CN" altLang="en-US" sz="1400" dirty="0">
                        <a:effectLst/>
                        <a:latin typeface="Lexend" pitchFamily="2" charset="0"/>
                        <a:ea typeface="微软雅黑" panose="020B0503020204020204" pitchFamily="34" charset="-122"/>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每秒十亿京次</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1187323" rtl="0" eaLnBrk="1" latinLnBrk="0" hangingPunct="1">
                        <a:defRPr sz="2337" kern="1200">
                          <a:solidFill>
                            <a:schemeClr val="tx1"/>
                          </a:solidFill>
                          <a:latin typeface="Arial" panose="020B0604020202020204"/>
                          <a:ea typeface="微软雅黑"/>
                        </a:defRPr>
                      </a:lvl1pPr>
                      <a:lvl2pPr marL="593662" algn="l" defTabSz="1187323" rtl="0" eaLnBrk="1" latinLnBrk="0" hangingPunct="1">
                        <a:defRPr sz="2337" kern="1200">
                          <a:solidFill>
                            <a:schemeClr val="tx1"/>
                          </a:solidFill>
                          <a:latin typeface="Arial" panose="020B0604020202020204"/>
                          <a:ea typeface="微软雅黑"/>
                        </a:defRPr>
                      </a:lvl2pPr>
                      <a:lvl3pPr marL="1187323" algn="l" defTabSz="1187323" rtl="0" eaLnBrk="1" latinLnBrk="0" hangingPunct="1">
                        <a:defRPr sz="2337" kern="1200">
                          <a:solidFill>
                            <a:schemeClr val="tx1"/>
                          </a:solidFill>
                          <a:latin typeface="Arial" panose="020B0604020202020204"/>
                          <a:ea typeface="微软雅黑"/>
                        </a:defRPr>
                      </a:lvl3pPr>
                      <a:lvl4pPr marL="1780986" algn="l" defTabSz="1187323" rtl="0" eaLnBrk="1" latinLnBrk="0" hangingPunct="1">
                        <a:defRPr sz="2337" kern="1200">
                          <a:solidFill>
                            <a:schemeClr val="tx1"/>
                          </a:solidFill>
                          <a:latin typeface="Arial" panose="020B0604020202020204"/>
                          <a:ea typeface="微软雅黑"/>
                        </a:defRPr>
                      </a:lvl4pPr>
                      <a:lvl5pPr marL="2374648" algn="l" defTabSz="1187323" rtl="0" eaLnBrk="1" latinLnBrk="0" hangingPunct="1">
                        <a:defRPr sz="2337" kern="1200">
                          <a:solidFill>
                            <a:schemeClr val="tx1"/>
                          </a:solidFill>
                          <a:latin typeface="Arial" panose="020B0604020202020204"/>
                          <a:ea typeface="微软雅黑"/>
                        </a:defRPr>
                      </a:lvl5pPr>
                      <a:lvl6pPr marL="2968309" algn="l" defTabSz="1187323" rtl="0" eaLnBrk="1" latinLnBrk="0" hangingPunct="1">
                        <a:defRPr sz="2337" kern="1200">
                          <a:solidFill>
                            <a:schemeClr val="tx1"/>
                          </a:solidFill>
                          <a:latin typeface="Arial" panose="020B0604020202020204"/>
                          <a:ea typeface="微软雅黑"/>
                        </a:defRPr>
                      </a:lvl6pPr>
                      <a:lvl7pPr marL="3561971" algn="l" defTabSz="1187323" rtl="0" eaLnBrk="1" latinLnBrk="0" hangingPunct="1">
                        <a:defRPr sz="2337" kern="1200">
                          <a:solidFill>
                            <a:schemeClr val="tx1"/>
                          </a:solidFill>
                          <a:latin typeface="Arial" panose="020B0604020202020204"/>
                          <a:ea typeface="微软雅黑"/>
                        </a:defRPr>
                      </a:lvl7pPr>
                      <a:lvl8pPr marL="4155634" algn="l" defTabSz="1187323" rtl="0" eaLnBrk="1" latinLnBrk="0" hangingPunct="1">
                        <a:defRPr sz="2337" kern="1200">
                          <a:solidFill>
                            <a:schemeClr val="tx1"/>
                          </a:solidFill>
                          <a:latin typeface="Arial" panose="020B0604020202020204"/>
                          <a:ea typeface="微软雅黑"/>
                        </a:defRPr>
                      </a:lvl8pPr>
                      <a:lvl9pPr marL="4749295" algn="l" defTabSz="1187323" rtl="0" eaLnBrk="1" latinLnBrk="0" hangingPunct="1">
                        <a:defRPr sz="2337" kern="1200">
                          <a:solidFill>
                            <a:schemeClr val="tx1"/>
                          </a:solidFill>
                          <a:latin typeface="Arial" panose="020B0604020202020204"/>
                          <a:ea typeface="微软雅黑"/>
                        </a:defRPr>
                      </a:lvl9pPr>
                    </a:lstStyle>
                    <a:p>
                      <a:pPr algn="l" fontAlgn="t"/>
                      <a:r>
                        <a:rPr lang="zh-CN" altLang="en-US" sz="1400" dirty="0">
                          <a:effectLst/>
                          <a:latin typeface="Lexend" pitchFamily="2" charset="0"/>
                          <a:ea typeface="微软雅黑" panose="020B0503020204020204" pitchFamily="34" charset="-122"/>
                        </a:rPr>
                        <a:t>一万亿部</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
        <p:nvSpPr>
          <p:cNvPr id="2" name="标题 1">
            <a:extLst>
              <a:ext uri="{FF2B5EF4-FFF2-40B4-BE49-F238E27FC236}">
                <a16:creationId xmlns:a16="http://schemas.microsoft.com/office/drawing/2014/main" id="{E5AE4093-4AFE-F198-007B-8D0FF3475524}"/>
              </a:ext>
            </a:extLst>
          </p:cNvPr>
          <p:cNvSpPr>
            <a:spLocks noGrp="1"/>
          </p:cNvSpPr>
          <p:nvPr>
            <p:ph type="title"/>
          </p:nvPr>
        </p:nvSpPr>
        <p:spPr>
          <a:xfrm>
            <a:off x="623635" y="522789"/>
            <a:ext cx="10963473" cy="589190"/>
          </a:xfrm>
        </p:spPr>
        <p:txBody>
          <a:bodyPr/>
          <a:lstStyle/>
          <a:p>
            <a:r>
              <a:rPr lang="zh-CN" altLang="en-US" dirty="0"/>
              <a:t>小知识：算力水平是如何衡量的？</a:t>
            </a:r>
          </a:p>
        </p:txBody>
      </p:sp>
    </p:spTree>
    <p:extLst>
      <p:ext uri="{BB962C8B-B14F-4D97-AF65-F5344CB8AC3E}">
        <p14:creationId xmlns:p14="http://schemas.microsoft.com/office/powerpoint/2010/main" val="98054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26BE0-DBD5-13F5-C7F5-0F6FF9878EFB}"/>
              </a:ext>
            </a:extLst>
          </p:cNvPr>
          <p:cNvSpPr>
            <a:spLocks noGrp="1"/>
          </p:cNvSpPr>
          <p:nvPr>
            <p:ph type="title"/>
          </p:nvPr>
        </p:nvSpPr>
        <p:spPr>
          <a:xfrm>
            <a:off x="623635" y="522789"/>
            <a:ext cx="10963473" cy="589190"/>
          </a:xfrm>
        </p:spPr>
        <p:txBody>
          <a:bodyPr/>
          <a:lstStyle/>
          <a:p>
            <a:r>
              <a:rPr lang="zh-CN" altLang="en-US" dirty="0"/>
              <a:t>数字经济时代， 算力是国家间的核心竞争力</a:t>
            </a:r>
          </a:p>
        </p:txBody>
      </p:sp>
      <p:sp>
        <p:nvSpPr>
          <p:cNvPr id="3" name="内容占位符 2">
            <a:extLst>
              <a:ext uri="{FF2B5EF4-FFF2-40B4-BE49-F238E27FC236}">
                <a16:creationId xmlns:a16="http://schemas.microsoft.com/office/drawing/2014/main" id="{62640665-2022-DFE9-9D30-4EFAAE632E32}"/>
              </a:ext>
            </a:extLst>
          </p:cNvPr>
          <p:cNvSpPr>
            <a:spLocks noGrp="1"/>
          </p:cNvSpPr>
          <p:nvPr>
            <p:ph sz="half" idx="1"/>
          </p:nvPr>
        </p:nvSpPr>
        <p:spPr>
          <a:xfrm>
            <a:off x="623888" y="1246188"/>
            <a:ext cx="7020085" cy="5108575"/>
          </a:xfrm>
        </p:spPr>
        <p:txBody>
          <a:bodyPr anchor="b"/>
          <a:lstStyle/>
          <a:p>
            <a:r>
              <a:rPr lang="zh-CN" altLang="en-US" dirty="0"/>
              <a:t>中国人均算力水平当前仅为美国的</a:t>
            </a:r>
            <a:r>
              <a:rPr lang="en-US" altLang="zh-CN" dirty="0"/>
              <a:t>1/5</a:t>
            </a:r>
            <a:r>
              <a:rPr lang="zh-CN" altLang="en-US" dirty="0"/>
              <a:t>，提升空间巨大；预计到</a:t>
            </a:r>
            <a:r>
              <a:rPr lang="en-US" altLang="zh-CN" dirty="0"/>
              <a:t>2026</a:t>
            </a:r>
            <a:r>
              <a:rPr lang="zh-CN" altLang="en-US" dirty="0"/>
              <a:t>年，中国算力市场将持平甚至超越美国。</a:t>
            </a:r>
            <a:endParaRPr lang="en-US" altLang="zh-CN" dirty="0"/>
          </a:p>
          <a:p>
            <a:endParaRPr lang="en-US" altLang="zh-CN" dirty="0"/>
          </a:p>
          <a:p>
            <a:r>
              <a:rPr lang="zh-CN" altLang="en-US" dirty="0"/>
              <a:t>工信部数据显示，截至</a:t>
            </a:r>
            <a:r>
              <a:rPr lang="en-US" altLang="zh-CN" dirty="0"/>
              <a:t>2024</a:t>
            </a:r>
            <a:r>
              <a:rPr lang="zh-CN" altLang="en-US" dirty="0"/>
              <a:t>年三季度末，中国算力总规模达</a:t>
            </a:r>
            <a:r>
              <a:rPr lang="en-US" altLang="zh-CN" dirty="0"/>
              <a:t>268</a:t>
            </a:r>
            <a:r>
              <a:rPr lang="en" altLang="zh-CN" dirty="0"/>
              <a:t>EFLOPS</a:t>
            </a:r>
            <a:r>
              <a:rPr lang="zh-CN" altLang="en" dirty="0"/>
              <a:t>（</a:t>
            </a:r>
            <a:r>
              <a:rPr lang="zh-CN" altLang="en-US" dirty="0"/>
              <a:t>每秒百亿亿次浮点运算，以</a:t>
            </a:r>
            <a:r>
              <a:rPr lang="en" altLang="zh-CN" dirty="0"/>
              <a:t>FP32</a:t>
            </a:r>
            <a:r>
              <a:rPr lang="zh-CN" altLang="en-US" dirty="0"/>
              <a:t>单精度计算），算力应用项目超过</a:t>
            </a:r>
            <a:r>
              <a:rPr lang="en-US" altLang="zh-CN" dirty="0"/>
              <a:t>1.3</a:t>
            </a:r>
            <a:r>
              <a:rPr lang="zh-CN" altLang="en-US" dirty="0"/>
              <a:t>万个，在用算力中心机架总规模超过</a:t>
            </a:r>
            <a:r>
              <a:rPr lang="en-US" altLang="zh-CN" dirty="0"/>
              <a:t>880</a:t>
            </a:r>
            <a:r>
              <a:rPr lang="zh-CN" altLang="en-US" dirty="0"/>
              <a:t>万架标准机架，算力总规模居世界前列。</a:t>
            </a:r>
            <a:endParaRPr lang="en-US" altLang="zh-CN" dirty="0"/>
          </a:p>
          <a:p>
            <a:endParaRPr lang="en-US" altLang="zh-CN" dirty="0"/>
          </a:p>
          <a:p>
            <a:endParaRPr lang="zh-CN" altLang="en-US" dirty="0"/>
          </a:p>
        </p:txBody>
      </p:sp>
      <p:sp>
        <p:nvSpPr>
          <p:cNvPr id="49" name="Subtitle 1">
            <a:extLst>
              <a:ext uri="{FF2B5EF4-FFF2-40B4-BE49-F238E27FC236}">
                <a16:creationId xmlns:a16="http://schemas.microsoft.com/office/drawing/2014/main" id="{A346876C-86B4-4057-A310-9BEB89754516}"/>
              </a:ext>
            </a:extLst>
          </p:cNvPr>
          <p:cNvSpPr txBox="1">
            <a:spLocks/>
          </p:cNvSpPr>
          <p:nvPr/>
        </p:nvSpPr>
        <p:spPr>
          <a:xfrm>
            <a:off x="541396" y="305003"/>
            <a:ext cx="10742613" cy="458824"/>
          </a:xfrm>
          <a:prstGeom prst="rect">
            <a:avLst/>
          </a:prstGeom>
        </p:spPr>
        <p:txBody>
          <a:bodyPr lIns="0" tIns="0" rIns="0" bIns="0" anchor="t">
            <a:normAutofit/>
          </a:bodyPr>
          <a:lstStyle>
            <a:lvl1pPr marL="296950" indent="-296950" algn="l" defTabSz="1187798" rtl="0" eaLnBrk="1" latinLnBrk="0" hangingPunct="1">
              <a:lnSpc>
                <a:spcPts val="3400"/>
              </a:lnSpc>
              <a:spcBef>
                <a:spcPts val="1299"/>
              </a:spcBef>
              <a:buFont typeface="Arial" panose="020B0604020202020204" pitchFamily="34" charset="0"/>
              <a:buChar char="•"/>
              <a:defRPr sz="2800" b="1" kern="1200">
                <a:solidFill>
                  <a:srgbClr val="595950"/>
                </a:solidFill>
                <a:latin typeface="+mn-lt"/>
                <a:ea typeface="+mn-ea"/>
                <a:cs typeface="+mn-cs"/>
                <a:sym typeface="Helvetica"/>
              </a:defRPr>
            </a:lvl1pPr>
            <a:lvl2pPr marL="890849" indent="593899"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2pPr>
            <a:lvl3pPr marL="1484748" indent="11877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3pPr>
            <a:lvl4pPr marL="2078648" indent="17816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4pPr>
            <a:lvl5pPr marL="2672547" indent="2375598" algn="l" defTabSz="1187798" rtl="0" eaLnBrk="1" latinLnBrk="0" hangingPunct="1">
              <a:lnSpc>
                <a:spcPts val="3400"/>
              </a:lnSpc>
              <a:spcBef>
                <a:spcPts val="650"/>
              </a:spcBef>
              <a:buFont typeface="Arial" panose="020B0604020202020204" pitchFamily="34" charset="0"/>
              <a:buChar char="•"/>
              <a:defRPr sz="2800" b="1" kern="1200">
                <a:solidFill>
                  <a:srgbClr val="595950"/>
                </a:solidFill>
                <a:latin typeface="+mn-lt"/>
                <a:ea typeface="+mn-ea"/>
                <a:cs typeface="+mn-cs"/>
                <a:sym typeface="Helvetica"/>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endParaRPr lang="zh-CN" altLang="en-US" dirty="0">
              <a:solidFill>
                <a:schemeClr val="tx1"/>
              </a:solidFill>
              <a:latin typeface="Microsoft YaHei" charset="-122"/>
              <a:ea typeface="Microsoft YaHei" charset="-122"/>
              <a:cs typeface="Microsoft YaHei" charset="-122"/>
              <a:sym typeface="+mn-lt"/>
            </a:endParaRPr>
          </a:p>
        </p:txBody>
      </p:sp>
      <p:pic>
        <p:nvPicPr>
          <p:cNvPr id="16386" name="Picture 2">
            <a:extLst>
              <a:ext uri="{FF2B5EF4-FFF2-40B4-BE49-F238E27FC236}">
                <a16:creationId xmlns:a16="http://schemas.microsoft.com/office/drawing/2014/main" id="{F0FCAD24-547E-B59C-60BE-9CBE5D12739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91447" y="1264889"/>
            <a:ext cx="3595661" cy="509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01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32549</TotalTime>
  <Words>1871</Words>
  <Application>Microsoft Macintosh PowerPoint</Application>
  <PresentationFormat>自定义</PresentationFormat>
  <Paragraphs>225</Paragraphs>
  <Slides>34</Slides>
  <Notes>10</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34</vt:i4>
      </vt:variant>
    </vt:vector>
  </HeadingPairs>
  <TitlesOfParts>
    <vt:vector size="51" baseType="lpstr">
      <vt:lpstr>Microsoft YaHei</vt:lpstr>
      <vt:lpstr>Microsoft YaHei</vt:lpstr>
      <vt:lpstr>ACGN-MiaoGB-Flash</vt:lpstr>
      <vt:lpstr>PingFang SC</vt:lpstr>
      <vt:lpstr>PingFang SC Semibold</vt:lpstr>
      <vt:lpstr>Arial</vt:lpstr>
      <vt:lpstr>Calibri</vt:lpstr>
      <vt:lpstr>Cambria Math</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Content</vt:lpstr>
      <vt:lpstr>Content</vt:lpstr>
      <vt:lpstr>新基建，中国数字经济引擎的顶层规划</vt:lpstr>
      <vt:lpstr>Content</vt:lpstr>
      <vt:lpstr>PowerPoint 演示文稿</vt:lpstr>
      <vt:lpstr>小知识：算力水平是如何衡量的？</vt:lpstr>
      <vt:lpstr>小知识：算力水平是如何衡量的？</vt:lpstr>
      <vt:lpstr>数字经济时代， 算力是国家间的核心竞争力</vt:lpstr>
      <vt:lpstr>算力规模</vt:lpstr>
      <vt:lpstr>PowerPoint 演示文稿</vt:lpstr>
      <vt:lpstr>数值分析和并行计算</vt:lpstr>
      <vt:lpstr>PowerPoint 演示文稿</vt:lpstr>
      <vt:lpstr>PowerPoint 演示文稿</vt:lpstr>
      <vt:lpstr>PowerPoint 演示文稿</vt:lpstr>
      <vt:lpstr>并发计算 vs并行计算</vt:lpstr>
      <vt:lpstr>PowerPoint 演示文稿</vt:lpstr>
      <vt:lpstr>PowerPoint 演示文稿</vt:lpstr>
      <vt:lpstr>集群计算</vt:lpstr>
      <vt:lpstr>集群计算</vt:lpstr>
      <vt:lpstr>算力基础设施建设</vt:lpstr>
      <vt:lpstr>传统DC中服务器部署形态</vt:lpstr>
      <vt:lpstr>集群计算规模应用的场景</vt:lpstr>
      <vt:lpstr>集群计算规模应用的场景：计算中心</vt:lpstr>
      <vt:lpstr>集群计算规模应用的场景：数据中心</vt:lpstr>
      <vt:lpstr>高性能计算</vt:lpstr>
      <vt:lpstr>人工智能计算</vt:lpstr>
      <vt:lpstr>云数据中心</vt:lpstr>
      <vt:lpstr>三类计算集群的主要区别</vt:lpstr>
      <vt:lpstr>PowerPoint 演示文稿</vt:lpstr>
      <vt:lpstr>Summary</vt:lpstr>
      <vt:lpstr>Summary</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10799</cp:revision>
  <cp:lastPrinted>2023-09-08T09:14:01Z</cp:lastPrinted>
  <dcterms:created xsi:type="dcterms:W3CDTF">2020-08-28T08:44:19Z</dcterms:created>
  <dcterms:modified xsi:type="dcterms:W3CDTF">2025-07-01T17:25:07Z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